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9" r:id="rId1"/>
  </p:sldMasterIdLst>
  <p:notesMasterIdLst>
    <p:notesMasterId r:id="rId44"/>
  </p:notesMasterIdLst>
  <p:sldIdLst>
    <p:sldId id="256" r:id="rId2"/>
    <p:sldId id="259" r:id="rId3"/>
    <p:sldId id="334" r:id="rId4"/>
    <p:sldId id="326" r:id="rId5"/>
    <p:sldId id="267" r:id="rId6"/>
    <p:sldId id="327" r:id="rId7"/>
    <p:sldId id="328" r:id="rId8"/>
    <p:sldId id="335" r:id="rId9"/>
    <p:sldId id="321" r:id="rId10"/>
    <p:sldId id="322" r:id="rId11"/>
    <p:sldId id="325" r:id="rId12"/>
    <p:sldId id="301" r:id="rId13"/>
    <p:sldId id="269" r:id="rId14"/>
    <p:sldId id="331" r:id="rId15"/>
    <p:sldId id="324" r:id="rId16"/>
    <p:sldId id="323" r:id="rId17"/>
    <p:sldId id="330" r:id="rId18"/>
    <p:sldId id="315" r:id="rId19"/>
    <p:sldId id="314" r:id="rId20"/>
    <p:sldId id="336" r:id="rId21"/>
    <p:sldId id="317" r:id="rId22"/>
    <p:sldId id="262" r:id="rId23"/>
    <p:sldId id="276" r:id="rId24"/>
    <p:sldId id="278" r:id="rId25"/>
    <p:sldId id="279" r:id="rId26"/>
    <p:sldId id="281" r:id="rId27"/>
    <p:sldId id="285" r:id="rId28"/>
    <p:sldId id="290" r:id="rId29"/>
    <p:sldId id="288" r:id="rId30"/>
    <p:sldId id="292" r:id="rId31"/>
    <p:sldId id="337" r:id="rId32"/>
    <p:sldId id="332" r:id="rId33"/>
    <p:sldId id="319" r:id="rId34"/>
    <p:sldId id="264" r:id="rId35"/>
    <p:sldId id="287" r:id="rId36"/>
    <p:sldId id="295" r:id="rId37"/>
    <p:sldId id="305" r:id="rId38"/>
    <p:sldId id="312" r:id="rId39"/>
    <p:sldId id="298" r:id="rId40"/>
    <p:sldId id="333" r:id="rId41"/>
    <p:sldId id="257" r:id="rId42"/>
    <p:sldId id="30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6B8D5-A25F-4C6C-9B93-E705F30A4ABC}" v="2376" dt="2021-03-09T17:59:03.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22" d="100"/>
          <a:sy n="122" d="100"/>
        </p:scale>
        <p:origin x="12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53209-E704-40B8-A38B-DDD2B7FEB1DB}"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0657F-4396-4C65-81ED-35010793A1E2}" type="slidenum">
              <a:rPr lang="en-US" smtClean="0"/>
              <a:t>‹#›</a:t>
            </a:fld>
            <a:endParaRPr lang="en-US"/>
          </a:p>
        </p:txBody>
      </p:sp>
    </p:spTree>
    <p:extLst>
      <p:ext uri="{BB962C8B-B14F-4D97-AF65-F5344CB8AC3E}">
        <p14:creationId xmlns:p14="http://schemas.microsoft.com/office/powerpoint/2010/main" val="262273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13</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14</a:t>
            </a:fld>
            <a:endParaRPr lang="en-US" dirty="0"/>
          </a:p>
        </p:txBody>
      </p:sp>
    </p:spTree>
    <p:extLst>
      <p:ext uri="{BB962C8B-B14F-4D97-AF65-F5344CB8AC3E}">
        <p14:creationId xmlns:p14="http://schemas.microsoft.com/office/powerpoint/2010/main" val="19139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15</a:t>
            </a:fld>
            <a:endParaRPr lang="en-US" dirty="0"/>
          </a:p>
        </p:txBody>
      </p:sp>
    </p:spTree>
    <p:extLst>
      <p:ext uri="{BB962C8B-B14F-4D97-AF65-F5344CB8AC3E}">
        <p14:creationId xmlns:p14="http://schemas.microsoft.com/office/powerpoint/2010/main" val="19932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16</a:t>
            </a:fld>
            <a:endParaRPr lang="en-US" dirty="0"/>
          </a:p>
        </p:txBody>
      </p:sp>
    </p:spTree>
    <p:extLst>
      <p:ext uri="{BB962C8B-B14F-4D97-AF65-F5344CB8AC3E}">
        <p14:creationId xmlns:p14="http://schemas.microsoft.com/office/powerpoint/2010/main" val="1590491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17</a:t>
            </a:fld>
            <a:endParaRPr lang="en-US" dirty="0"/>
          </a:p>
        </p:txBody>
      </p:sp>
    </p:spTree>
    <p:extLst>
      <p:ext uri="{BB962C8B-B14F-4D97-AF65-F5344CB8AC3E}">
        <p14:creationId xmlns:p14="http://schemas.microsoft.com/office/powerpoint/2010/main" val="2663552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18</a:t>
            </a:fld>
            <a:endParaRPr lang="en-US" dirty="0"/>
          </a:p>
        </p:txBody>
      </p:sp>
    </p:spTree>
    <p:extLst>
      <p:ext uri="{BB962C8B-B14F-4D97-AF65-F5344CB8AC3E}">
        <p14:creationId xmlns:p14="http://schemas.microsoft.com/office/powerpoint/2010/main" val="97568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19</a:t>
            </a:fld>
            <a:endParaRPr lang="en-US" dirty="0"/>
          </a:p>
        </p:txBody>
      </p:sp>
    </p:spTree>
    <p:extLst>
      <p:ext uri="{BB962C8B-B14F-4D97-AF65-F5344CB8AC3E}">
        <p14:creationId xmlns:p14="http://schemas.microsoft.com/office/powerpoint/2010/main" val="2983770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21</a:t>
            </a:fld>
            <a:endParaRPr lang="en-US" dirty="0"/>
          </a:p>
        </p:txBody>
      </p:sp>
    </p:spTree>
    <p:extLst>
      <p:ext uri="{BB962C8B-B14F-4D97-AF65-F5344CB8AC3E}">
        <p14:creationId xmlns:p14="http://schemas.microsoft.com/office/powerpoint/2010/main" val="2767260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22</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23</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a:t>
            </a:fld>
            <a:endParaRPr lang="en-US" dirty="0"/>
          </a:p>
        </p:txBody>
      </p:sp>
    </p:spTree>
    <p:extLst>
      <p:ext uri="{BB962C8B-B14F-4D97-AF65-F5344CB8AC3E}">
        <p14:creationId xmlns:p14="http://schemas.microsoft.com/office/powerpoint/2010/main" val="3175113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24</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25</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26</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27</a:t>
            </a:fld>
            <a:endParaRPr lang="en-US" dirty="0"/>
          </a:p>
        </p:txBody>
      </p:sp>
    </p:spTree>
    <p:extLst>
      <p:ext uri="{BB962C8B-B14F-4D97-AF65-F5344CB8AC3E}">
        <p14:creationId xmlns:p14="http://schemas.microsoft.com/office/powerpoint/2010/main" val="1143195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28</a:t>
            </a:fld>
            <a:endParaRPr lang="en-US" dirty="0"/>
          </a:p>
        </p:txBody>
      </p:sp>
    </p:spTree>
    <p:extLst>
      <p:ext uri="{BB962C8B-B14F-4D97-AF65-F5344CB8AC3E}">
        <p14:creationId xmlns:p14="http://schemas.microsoft.com/office/powerpoint/2010/main" val="2796463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29</a:t>
            </a:fld>
            <a:endParaRPr lang="en-US" dirty="0"/>
          </a:p>
        </p:txBody>
      </p:sp>
    </p:spTree>
    <p:extLst>
      <p:ext uri="{BB962C8B-B14F-4D97-AF65-F5344CB8AC3E}">
        <p14:creationId xmlns:p14="http://schemas.microsoft.com/office/powerpoint/2010/main" val="2256944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30</a:t>
            </a:fld>
            <a:endParaRPr lang="en-US" dirty="0"/>
          </a:p>
        </p:txBody>
      </p:sp>
    </p:spTree>
    <p:extLst>
      <p:ext uri="{BB962C8B-B14F-4D97-AF65-F5344CB8AC3E}">
        <p14:creationId xmlns:p14="http://schemas.microsoft.com/office/powerpoint/2010/main" val="1682098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32</a:t>
            </a:fld>
            <a:endParaRPr lang="en-US" dirty="0"/>
          </a:p>
        </p:txBody>
      </p:sp>
    </p:spTree>
    <p:extLst>
      <p:ext uri="{BB962C8B-B14F-4D97-AF65-F5344CB8AC3E}">
        <p14:creationId xmlns:p14="http://schemas.microsoft.com/office/powerpoint/2010/main" val="303782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33</a:t>
            </a:fld>
            <a:endParaRPr lang="en-US" dirty="0"/>
          </a:p>
        </p:txBody>
      </p:sp>
    </p:spTree>
    <p:extLst>
      <p:ext uri="{BB962C8B-B14F-4D97-AF65-F5344CB8AC3E}">
        <p14:creationId xmlns:p14="http://schemas.microsoft.com/office/powerpoint/2010/main" val="1213845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34</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5</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35</a:t>
            </a:fld>
            <a:endParaRPr lang="en-US" dirty="0"/>
          </a:p>
        </p:txBody>
      </p:sp>
    </p:spTree>
    <p:extLst>
      <p:ext uri="{BB962C8B-B14F-4D97-AF65-F5344CB8AC3E}">
        <p14:creationId xmlns:p14="http://schemas.microsoft.com/office/powerpoint/2010/main" val="805119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36</a:t>
            </a:fld>
            <a:endParaRPr lang="en-US" dirty="0"/>
          </a:p>
        </p:txBody>
      </p:sp>
    </p:spTree>
    <p:extLst>
      <p:ext uri="{BB962C8B-B14F-4D97-AF65-F5344CB8AC3E}">
        <p14:creationId xmlns:p14="http://schemas.microsoft.com/office/powerpoint/2010/main" val="180760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37</a:t>
            </a:fld>
            <a:endParaRPr lang="en-US" dirty="0"/>
          </a:p>
        </p:txBody>
      </p:sp>
    </p:spTree>
    <p:extLst>
      <p:ext uri="{BB962C8B-B14F-4D97-AF65-F5344CB8AC3E}">
        <p14:creationId xmlns:p14="http://schemas.microsoft.com/office/powerpoint/2010/main" val="460784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38</a:t>
            </a:fld>
            <a:endParaRPr lang="en-US" dirty="0"/>
          </a:p>
        </p:txBody>
      </p:sp>
    </p:spTree>
    <p:extLst>
      <p:ext uri="{BB962C8B-B14F-4D97-AF65-F5344CB8AC3E}">
        <p14:creationId xmlns:p14="http://schemas.microsoft.com/office/powerpoint/2010/main" val="3967623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39</a:t>
            </a:fld>
            <a:endParaRPr lang="en-US" dirty="0"/>
          </a:p>
        </p:txBody>
      </p:sp>
    </p:spTree>
    <p:extLst>
      <p:ext uri="{BB962C8B-B14F-4D97-AF65-F5344CB8AC3E}">
        <p14:creationId xmlns:p14="http://schemas.microsoft.com/office/powerpoint/2010/main" val="1859359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40</a:t>
            </a:fld>
            <a:endParaRPr lang="en-US" dirty="0"/>
          </a:p>
        </p:txBody>
      </p:sp>
    </p:spTree>
    <p:extLst>
      <p:ext uri="{BB962C8B-B14F-4D97-AF65-F5344CB8AC3E}">
        <p14:creationId xmlns:p14="http://schemas.microsoft.com/office/powerpoint/2010/main" val="4059446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41</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42</a:t>
            </a:fld>
            <a:endParaRPr lang="en-US" dirty="0"/>
          </a:p>
        </p:txBody>
      </p:sp>
    </p:spTree>
    <p:extLst>
      <p:ext uri="{BB962C8B-B14F-4D97-AF65-F5344CB8AC3E}">
        <p14:creationId xmlns:p14="http://schemas.microsoft.com/office/powerpoint/2010/main" val="30789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6</a:t>
            </a:fld>
            <a:endParaRPr lang="en-US" dirty="0"/>
          </a:p>
        </p:txBody>
      </p:sp>
    </p:spTree>
    <p:extLst>
      <p:ext uri="{BB962C8B-B14F-4D97-AF65-F5344CB8AC3E}">
        <p14:creationId xmlns:p14="http://schemas.microsoft.com/office/powerpoint/2010/main" val="423296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7</a:t>
            </a:fld>
            <a:endParaRPr lang="en-US" dirty="0"/>
          </a:p>
        </p:txBody>
      </p:sp>
    </p:spTree>
    <p:extLst>
      <p:ext uri="{BB962C8B-B14F-4D97-AF65-F5344CB8AC3E}">
        <p14:creationId xmlns:p14="http://schemas.microsoft.com/office/powerpoint/2010/main" val="125182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9</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10</a:t>
            </a:fld>
            <a:endParaRPr lang="en-US" dirty="0"/>
          </a:p>
        </p:txBody>
      </p:sp>
    </p:spTree>
    <p:extLst>
      <p:ext uri="{BB962C8B-B14F-4D97-AF65-F5344CB8AC3E}">
        <p14:creationId xmlns:p14="http://schemas.microsoft.com/office/powerpoint/2010/main" val="69964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11</a:t>
            </a:fld>
            <a:endParaRPr lang="en-US" dirty="0"/>
          </a:p>
        </p:txBody>
      </p:sp>
    </p:spTree>
    <p:extLst>
      <p:ext uri="{BB962C8B-B14F-4D97-AF65-F5344CB8AC3E}">
        <p14:creationId xmlns:p14="http://schemas.microsoft.com/office/powerpoint/2010/main" val="253594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12</a:t>
            </a:fld>
            <a:endParaRPr lang="en-US" dirty="0"/>
          </a:p>
        </p:txBody>
      </p:sp>
    </p:spTree>
    <p:extLst>
      <p:ext uri="{BB962C8B-B14F-4D97-AF65-F5344CB8AC3E}">
        <p14:creationId xmlns:p14="http://schemas.microsoft.com/office/powerpoint/2010/main" val="113680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3/15/2021</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73870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3/15/2021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09050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3/15/2021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935945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0EE481-DB4C-482E-8E0F-7E759A333ECC}" type="datetimeFigureOut">
              <a:rPr lang="en-US" smtClean="0"/>
              <a:pPr/>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0FF38-E332-4997-AE4A-8A0F6FE8A442}"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229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3/15/2021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76260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3/15/2021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95545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3/15/2021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1269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3/15/2021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85474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3/15/2021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3476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3/15/2021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0155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3/15/2021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28854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3/15/2021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12528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3/15/2021</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297223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50" r:id="rId12"/>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gif"/><Relationship Id="rId9"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hyperlink" Target="https://preventawear.com/" TargetMode="External"/><Relationship Id="rId5" Type="http://schemas.openxmlformats.org/officeDocument/2006/relationships/hyperlink" Target="http://bedwettingstore.com/" TargetMode="Externa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s://www.sleepapnea.org/" TargetMode="External"/><Relationship Id="rId7"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www.sleepassociation.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hyperlink" Target="https://www.ninds.nih.gov/Disorders/Patient-Caregiver-Education/Understanding-Sleep"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22" name="Picture 3">
            <a:extLst>
              <a:ext uri="{FF2B5EF4-FFF2-40B4-BE49-F238E27FC236}">
                <a16:creationId xmlns:a16="http://schemas.microsoft.com/office/drawing/2014/main" id="{4AE455A1-E235-436B-B93C-C13715323E92}"/>
              </a:ext>
            </a:extLst>
          </p:cNvPr>
          <p:cNvPicPr>
            <a:picLocks noChangeAspect="1"/>
          </p:cNvPicPr>
          <p:nvPr/>
        </p:nvPicPr>
        <p:blipFill rotWithShape="1">
          <a:blip r:embed="rId2">
            <a:alphaModFix amt="40000"/>
          </a:blip>
          <a:srcRect t="15710" r="-1" b="-1"/>
          <a:stretch/>
        </p:blipFill>
        <p:spPr>
          <a:xfrm>
            <a:off x="-1526" y="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A1F965E-E9D0-42EC-B4D7-FF193523E352}"/>
              </a:ext>
            </a:extLst>
          </p:cNvPr>
          <p:cNvSpPr>
            <a:spLocks noGrp="1"/>
          </p:cNvSpPr>
          <p:nvPr>
            <p:ph type="ctrTitle"/>
          </p:nvPr>
        </p:nvSpPr>
        <p:spPr>
          <a:xfrm>
            <a:off x="924821" y="964815"/>
            <a:ext cx="10496773" cy="2387600"/>
          </a:xfrm>
        </p:spPr>
        <p:txBody>
          <a:bodyPr>
            <a:noAutofit/>
          </a:bodyPr>
          <a:lstStyle/>
          <a:p>
            <a:r>
              <a:rPr lang="en-US" sz="4000" dirty="0">
                <a:solidFill>
                  <a:srgbClr val="FFFFFF"/>
                </a:solidFill>
              </a:rPr>
              <a:t>Evaluation and Treatment of Sleep Challenges </a:t>
            </a:r>
            <a:br>
              <a:rPr lang="en-US" sz="4000" dirty="0">
                <a:solidFill>
                  <a:srgbClr val="FFFFFF"/>
                </a:solidFill>
              </a:rPr>
            </a:br>
            <a:r>
              <a:rPr lang="en-US" sz="4000" dirty="0">
                <a:solidFill>
                  <a:srgbClr val="FFFFFF"/>
                </a:solidFill>
              </a:rPr>
              <a:t>Among Individuals with </a:t>
            </a:r>
            <a:br>
              <a:rPr lang="en-US" sz="4000" dirty="0">
                <a:solidFill>
                  <a:srgbClr val="FFFFFF"/>
                </a:solidFill>
              </a:rPr>
            </a:br>
            <a:r>
              <a:rPr lang="en-US" sz="4000" dirty="0">
                <a:solidFill>
                  <a:srgbClr val="FFFFFF"/>
                </a:solidFill>
              </a:rPr>
              <a:t>Neurodevelopmental Differences</a:t>
            </a:r>
          </a:p>
        </p:txBody>
      </p:sp>
      <p:sp>
        <p:nvSpPr>
          <p:cNvPr id="3" name="Subtitle 2">
            <a:extLst>
              <a:ext uri="{FF2B5EF4-FFF2-40B4-BE49-F238E27FC236}">
                <a16:creationId xmlns:a16="http://schemas.microsoft.com/office/drawing/2014/main" id="{BD118B5E-BD14-45B7-B8CF-61DF50FA9ECD}"/>
              </a:ext>
            </a:extLst>
          </p:cNvPr>
          <p:cNvSpPr>
            <a:spLocks noGrp="1"/>
          </p:cNvSpPr>
          <p:nvPr>
            <p:ph type="subTitle" idx="1"/>
          </p:nvPr>
        </p:nvSpPr>
        <p:spPr>
          <a:xfrm>
            <a:off x="2561079" y="3816840"/>
            <a:ext cx="7063739" cy="1655762"/>
          </a:xfrm>
        </p:spPr>
        <p:txBody>
          <a:bodyPr>
            <a:normAutofit lnSpcReduction="10000"/>
          </a:bodyPr>
          <a:lstStyle/>
          <a:p>
            <a:r>
              <a:rPr lang="en-US" dirty="0">
                <a:solidFill>
                  <a:srgbClr val="FFFFFF"/>
                </a:solidFill>
              </a:rPr>
              <a:t>Laura Hiruma, PhD</a:t>
            </a:r>
          </a:p>
          <a:p>
            <a:r>
              <a:rPr lang="en-US" dirty="0">
                <a:solidFill>
                  <a:srgbClr val="FFFFFF"/>
                </a:solidFill>
              </a:rPr>
              <a:t>Clinical Assistant Professor / Psychologist</a:t>
            </a:r>
          </a:p>
          <a:p>
            <a:r>
              <a:rPr lang="en-US" dirty="0">
                <a:solidFill>
                  <a:srgbClr val="FFFFFF"/>
                </a:solidFill>
              </a:rPr>
              <a:t>UNC Carolina Institute for Developmental Disabilities</a:t>
            </a:r>
          </a:p>
          <a:p>
            <a:r>
              <a:rPr lang="en-US" dirty="0">
                <a:solidFill>
                  <a:srgbClr val="FFFFFF"/>
                </a:solidFill>
              </a:rPr>
              <a:t>March 2021</a:t>
            </a:r>
          </a:p>
        </p:txBody>
      </p:sp>
    </p:spTree>
    <p:extLst>
      <p:ext uri="{BB962C8B-B14F-4D97-AF65-F5344CB8AC3E}">
        <p14:creationId xmlns:p14="http://schemas.microsoft.com/office/powerpoint/2010/main" val="289109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729" y="304800"/>
            <a:ext cx="7935685" cy="1143000"/>
          </a:xfrm>
          <a:effectLst/>
        </p:spPr>
        <p:txBody>
          <a:bodyPr>
            <a:normAutofit/>
          </a:bodyPr>
          <a:lstStyle/>
          <a:p>
            <a:pPr algn="ctr"/>
            <a:r>
              <a:rPr lang="en-US" sz="4000" dirty="0">
                <a:effectLst>
                  <a:outerShdw blurRad="38100" dist="38100" dir="2700000" algn="tl">
                    <a:srgbClr val="000000">
                      <a:alpha val="43137"/>
                    </a:srgbClr>
                  </a:outerShdw>
                </a:effectLst>
                <a:latin typeface="+mn-lt"/>
              </a:rPr>
              <a:t>Causes of Sleep Problems</a:t>
            </a:r>
          </a:p>
        </p:txBody>
      </p:sp>
      <p:sp>
        <p:nvSpPr>
          <p:cNvPr id="3" name="Content Placeholder 2"/>
          <p:cNvSpPr>
            <a:spLocks noGrp="1"/>
          </p:cNvSpPr>
          <p:nvPr>
            <p:ph sz="quarter" idx="13"/>
          </p:nvPr>
        </p:nvSpPr>
        <p:spPr>
          <a:xfrm>
            <a:off x="332509" y="1739240"/>
            <a:ext cx="11668991" cy="4710546"/>
          </a:xfrm>
        </p:spPr>
        <p:txBody>
          <a:bodyPr>
            <a:normAutofit/>
          </a:bodyPr>
          <a:lstStyle/>
          <a:p>
            <a:pPr marL="45720" indent="0">
              <a:spcBef>
                <a:spcPts val="0"/>
              </a:spcBef>
              <a:buNone/>
            </a:pPr>
            <a:r>
              <a:rPr lang="en-US" sz="2400" dirty="0">
                <a:effectLst/>
                <a:latin typeface="Arial" panose="020B0604020202020204" pitchFamily="34" charset="0"/>
                <a:ea typeface="Cambria" panose="02040503050406030204" pitchFamily="18" charset="0"/>
                <a:cs typeface="Arial" panose="020B0604020202020204" pitchFamily="34" charset="0"/>
              </a:rPr>
              <a:t>Multiple, intertwined factors include differences in:</a:t>
            </a:r>
          </a:p>
          <a:p>
            <a:pPr marL="45720" indent="0">
              <a:spcBef>
                <a:spcPts val="0"/>
              </a:spcBef>
              <a:buNone/>
            </a:pPr>
            <a:endParaRPr lang="en-US" sz="2400" dirty="0">
              <a:latin typeface="Arial" panose="020B0604020202020204" pitchFamily="34" charset="0"/>
              <a:ea typeface="Cambria" panose="02040503050406030204" pitchFamily="18" charset="0"/>
              <a:cs typeface="Arial" panose="020B0604020202020204" pitchFamily="34" charset="0"/>
            </a:endParaRPr>
          </a:p>
          <a:p>
            <a:pPr marL="388620" indent="-342900">
              <a:spcBef>
                <a:spcPts val="1200"/>
              </a:spcBef>
              <a:spcAft>
                <a:spcPts val="1200"/>
              </a:spcAft>
            </a:pPr>
            <a:r>
              <a:rPr lang="en-US" sz="2400" dirty="0">
                <a:effectLst/>
                <a:latin typeface="Arial" panose="020B0604020202020204" pitchFamily="34" charset="0"/>
                <a:ea typeface="Cambria" panose="02040503050406030204" pitchFamily="18" charset="0"/>
                <a:cs typeface="Arial" panose="020B0604020202020204" pitchFamily="34" charset="0"/>
              </a:rPr>
              <a:t>Genetics (e.g., family history,  genes affecting sleep-promotin</a:t>
            </a:r>
            <a:r>
              <a:rPr lang="en-US" sz="2400" dirty="0">
                <a:latin typeface="Arial" panose="020B0604020202020204" pitchFamily="34" charset="0"/>
                <a:ea typeface="Cambria" panose="02040503050406030204" pitchFamily="18" charset="0"/>
                <a:cs typeface="Arial" panose="020B0604020202020204" pitchFamily="34" charset="0"/>
              </a:rPr>
              <a:t>g </a:t>
            </a:r>
            <a:r>
              <a:rPr lang="en-US" sz="2400" dirty="0">
                <a:effectLst/>
                <a:latin typeface="Arial" panose="020B0604020202020204" pitchFamily="34" charset="0"/>
                <a:ea typeface="Cambria" panose="02040503050406030204" pitchFamily="18" charset="0"/>
                <a:cs typeface="Arial" panose="020B0604020202020204" pitchFamily="34" charset="0"/>
              </a:rPr>
              <a:t>neurotransmitters)</a:t>
            </a:r>
          </a:p>
          <a:p>
            <a:pPr marL="388620" indent="-342900">
              <a:spcBef>
                <a:spcPts val="1200"/>
              </a:spcBef>
              <a:spcAft>
                <a:spcPts val="1200"/>
              </a:spcAft>
            </a:pPr>
            <a:r>
              <a:rPr lang="en-US" sz="2400" dirty="0">
                <a:latin typeface="Arial" panose="020B0604020202020204" pitchFamily="34" charset="0"/>
                <a:ea typeface="Cambria" panose="02040503050406030204" pitchFamily="18" charset="0"/>
                <a:cs typeface="Arial" panose="020B0604020202020204" pitchFamily="34" charset="0"/>
              </a:rPr>
              <a:t>Neurological features (e.g., differences in GABA neurotransmitter activity)</a:t>
            </a:r>
          </a:p>
          <a:p>
            <a:pPr marL="388620" indent="-342900">
              <a:spcBef>
                <a:spcPts val="1200"/>
              </a:spcBef>
              <a:spcAft>
                <a:spcPts val="1200"/>
              </a:spcAft>
            </a:pPr>
            <a:r>
              <a:rPr lang="en-US" sz="2400" dirty="0">
                <a:latin typeface="Arial" panose="020B0604020202020204" pitchFamily="34" charset="0"/>
                <a:ea typeface="Cambria" panose="02040503050406030204" pitchFamily="18" charset="0"/>
                <a:cs typeface="Arial" panose="020B0604020202020204" pitchFamily="34" charset="0"/>
              </a:rPr>
              <a:t>Physical factors (e.g., medical issues, muscle tone, hormones)</a:t>
            </a:r>
          </a:p>
          <a:p>
            <a:pPr marL="388620" indent="-342900">
              <a:spcBef>
                <a:spcPts val="1200"/>
              </a:spcBef>
              <a:spcAft>
                <a:spcPts val="1200"/>
              </a:spcAft>
            </a:pPr>
            <a:r>
              <a:rPr lang="en-US" sz="2400" dirty="0">
                <a:latin typeface="Arial" panose="020B0604020202020204" pitchFamily="34" charset="0"/>
                <a:ea typeface="Cambria" panose="02040503050406030204" pitchFamily="18" charset="0"/>
                <a:cs typeface="Arial" panose="020B0604020202020204" pitchFamily="34" charset="0"/>
              </a:rPr>
              <a:t>Sensory processing (e.g., auditory filtering, aversions)</a:t>
            </a:r>
          </a:p>
          <a:p>
            <a:pPr marL="388620" indent="-342900">
              <a:spcBef>
                <a:spcPts val="1200"/>
              </a:spcBef>
              <a:spcAft>
                <a:spcPts val="1200"/>
              </a:spcAft>
            </a:pPr>
            <a:r>
              <a:rPr lang="en-US" sz="2400" dirty="0">
                <a:latin typeface="Arial" panose="020B0604020202020204" pitchFamily="34" charset="0"/>
                <a:ea typeface="Cambria" panose="02040503050406030204" pitchFamily="18" charset="0"/>
                <a:cs typeface="Arial" panose="020B0604020202020204" pitchFamily="34" charset="0"/>
              </a:rPr>
              <a:t>Behavioral and psychiatric factors (e.g., behavior and emotion regulation, anxiety)</a:t>
            </a:r>
          </a:p>
          <a:p>
            <a:pPr marL="388620" indent="-342900">
              <a:spcBef>
                <a:spcPts val="1200"/>
              </a:spcBef>
              <a:spcAft>
                <a:spcPts val="1200"/>
              </a:spcAft>
            </a:pPr>
            <a:r>
              <a:rPr lang="en-US" sz="2400" dirty="0">
                <a:latin typeface="Arial" panose="020B0604020202020204" pitchFamily="34" charset="0"/>
                <a:ea typeface="Cambria" panose="02040503050406030204" pitchFamily="18" charset="0"/>
                <a:cs typeface="Arial" panose="020B0604020202020204" pitchFamily="34" charset="0"/>
              </a:rPr>
              <a:t>Developmental changes (sleep as a developmental skill and “moving target”)</a:t>
            </a:r>
          </a:p>
          <a:p>
            <a:pPr marL="388620" indent="-342900">
              <a:spcBef>
                <a:spcPts val="1200"/>
              </a:spcBef>
              <a:spcAft>
                <a:spcPts val="1200"/>
              </a:spcAft>
            </a:pPr>
            <a:endParaRPr lang="en-US" sz="2400" dirty="0">
              <a:effectLst/>
              <a:latin typeface="Arial" panose="020B0604020202020204" pitchFamily="34" charset="0"/>
              <a:ea typeface="Cambria" panose="02040503050406030204" pitchFamily="18" charset="0"/>
              <a:cs typeface="Arial" panose="020B0604020202020204" pitchFamily="34" charset="0"/>
            </a:endParaRPr>
          </a:p>
          <a:p>
            <a:pPr marL="331470" indent="-285750">
              <a:spcBef>
                <a:spcPts val="0"/>
              </a:spcBef>
            </a:pPr>
            <a:endParaRPr lang="en-US" sz="1800" dirty="0">
              <a:effectLst/>
              <a:latin typeface="Arial" panose="020B0604020202020204" pitchFamily="34" charset="0"/>
              <a:ea typeface="Cambria" panose="02040503050406030204" pitchFamily="18" charset="0"/>
              <a:cs typeface="Arial" panose="020B0604020202020204" pitchFamily="34" charset="0"/>
            </a:endParaRPr>
          </a:p>
          <a:p>
            <a:pPr marL="45720" indent="0">
              <a:spcBef>
                <a:spcPts val="0"/>
              </a:spcBef>
              <a:buNone/>
            </a:pPr>
            <a:endParaRPr lang="en-US" sz="2400" dirty="0"/>
          </a:p>
          <a:p>
            <a:pPr>
              <a:spcBef>
                <a:spcPts val="0"/>
              </a:spcBef>
            </a:pPr>
            <a:endParaRPr lang="en-US" sz="2400" dirty="0"/>
          </a:p>
          <a:p>
            <a:endParaRPr lang="en-US" sz="2400"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7706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729" y="304800"/>
            <a:ext cx="7935685" cy="1143000"/>
          </a:xfrm>
          <a:effectLst/>
        </p:spPr>
        <p:txBody>
          <a:bodyPr>
            <a:normAutofit/>
          </a:bodyPr>
          <a:lstStyle/>
          <a:p>
            <a:pPr algn="ctr"/>
            <a:r>
              <a:rPr lang="en-US" sz="4000" dirty="0">
                <a:effectLst>
                  <a:outerShdw blurRad="38100" dist="38100" dir="2700000" algn="tl">
                    <a:srgbClr val="000000">
                      <a:alpha val="43137"/>
                    </a:srgbClr>
                  </a:outerShdw>
                </a:effectLst>
                <a:latin typeface="+mn-lt"/>
              </a:rPr>
              <a:t>Causes of Sleep Problems</a:t>
            </a:r>
          </a:p>
        </p:txBody>
      </p:sp>
      <p:sp>
        <p:nvSpPr>
          <p:cNvPr id="3" name="Content Placeholder 2"/>
          <p:cNvSpPr>
            <a:spLocks noGrp="1"/>
          </p:cNvSpPr>
          <p:nvPr>
            <p:ph sz="quarter" idx="13"/>
          </p:nvPr>
        </p:nvSpPr>
        <p:spPr>
          <a:xfrm>
            <a:off x="332509" y="1739240"/>
            <a:ext cx="11668991" cy="4710546"/>
          </a:xfrm>
        </p:spPr>
        <p:txBody>
          <a:bodyPr>
            <a:normAutofit/>
          </a:bodyPr>
          <a:lstStyle/>
          <a:p>
            <a:pPr marL="45720" indent="0">
              <a:spcBef>
                <a:spcPts val="0"/>
              </a:spcBef>
              <a:buNone/>
            </a:pPr>
            <a:r>
              <a:rPr lang="en-US" sz="2400" dirty="0">
                <a:effectLst/>
                <a:latin typeface="Arial" panose="020B0604020202020204" pitchFamily="34" charset="0"/>
                <a:ea typeface="Cambria" panose="02040503050406030204" pitchFamily="18" charset="0"/>
                <a:cs typeface="Arial" panose="020B0604020202020204" pitchFamily="34" charset="0"/>
              </a:rPr>
              <a:t>Additional contributing factors (points of intervention):</a:t>
            </a:r>
          </a:p>
          <a:p>
            <a:pPr marL="45720" indent="0">
              <a:spcBef>
                <a:spcPts val="0"/>
              </a:spcBef>
              <a:buNone/>
            </a:pPr>
            <a:endParaRPr lang="en-US" sz="2400" dirty="0">
              <a:latin typeface="Arial" panose="020B0604020202020204" pitchFamily="34" charset="0"/>
              <a:ea typeface="Cambria" panose="02040503050406030204" pitchFamily="18" charset="0"/>
              <a:cs typeface="Arial" panose="020B0604020202020204" pitchFamily="34" charset="0"/>
            </a:endParaRPr>
          </a:p>
          <a:p>
            <a:pPr marL="388620" indent="-342900">
              <a:spcBef>
                <a:spcPts val="1200"/>
              </a:spcBef>
              <a:spcAft>
                <a:spcPts val="1200"/>
              </a:spcAft>
            </a:pPr>
            <a:r>
              <a:rPr lang="en-US" sz="2400" dirty="0">
                <a:effectLst/>
                <a:latin typeface="Arial" panose="020B0604020202020204" pitchFamily="34" charset="0"/>
                <a:ea typeface="Cambria" panose="02040503050406030204" pitchFamily="18" charset="0"/>
                <a:cs typeface="Arial" panose="020B0604020202020204" pitchFamily="34" charset="0"/>
              </a:rPr>
              <a:t>Consistency of bedtime and sleep routines</a:t>
            </a:r>
          </a:p>
          <a:p>
            <a:pPr marL="388620" indent="-342900">
              <a:spcBef>
                <a:spcPts val="1200"/>
              </a:spcBef>
              <a:spcAft>
                <a:spcPts val="1200"/>
              </a:spcAft>
            </a:pPr>
            <a:r>
              <a:rPr lang="en-US" sz="2400" dirty="0">
                <a:latin typeface="Arial" panose="020B0604020202020204" pitchFamily="34" charset="0"/>
                <a:ea typeface="Cambria" panose="02040503050406030204" pitchFamily="18" charset="0"/>
                <a:cs typeface="Arial" panose="020B0604020202020204" pitchFamily="34" charset="0"/>
              </a:rPr>
              <a:t>Consistency of wake times and waking routines</a:t>
            </a:r>
          </a:p>
          <a:p>
            <a:pPr marL="388620" indent="-342900">
              <a:spcBef>
                <a:spcPts val="1200"/>
              </a:spcBef>
              <a:spcAft>
                <a:spcPts val="1200"/>
              </a:spcAft>
            </a:pPr>
            <a:r>
              <a:rPr lang="en-US" sz="2400" dirty="0">
                <a:latin typeface="Arial" panose="020B0604020202020204" pitchFamily="34" charset="0"/>
                <a:ea typeface="Cambria" panose="02040503050406030204" pitchFamily="18" charset="0"/>
                <a:cs typeface="Arial" panose="020B0604020202020204" pitchFamily="34" charset="0"/>
              </a:rPr>
              <a:t>Daytime activity and sleep</a:t>
            </a:r>
          </a:p>
          <a:p>
            <a:pPr marL="388620" indent="-342900">
              <a:spcBef>
                <a:spcPts val="1200"/>
              </a:spcBef>
              <a:spcAft>
                <a:spcPts val="1200"/>
              </a:spcAft>
            </a:pPr>
            <a:r>
              <a:rPr lang="en-US" sz="2400" dirty="0">
                <a:latin typeface="Arial" panose="020B0604020202020204" pitchFamily="34" charset="0"/>
                <a:ea typeface="Cambria" panose="02040503050406030204" pitchFamily="18" charset="0"/>
                <a:cs typeface="Arial" panose="020B0604020202020204" pitchFamily="34" charset="0"/>
              </a:rPr>
              <a:t>Diet and nutrition factors (e.g., iron, magnesium)</a:t>
            </a:r>
          </a:p>
          <a:p>
            <a:pPr marL="388620" indent="-342900">
              <a:spcBef>
                <a:spcPts val="1200"/>
              </a:spcBef>
              <a:spcAft>
                <a:spcPts val="1200"/>
              </a:spcAft>
            </a:pPr>
            <a:r>
              <a:rPr lang="en-US" sz="2400" dirty="0">
                <a:latin typeface="Arial" panose="020B0604020202020204" pitchFamily="34" charset="0"/>
                <a:ea typeface="Cambria" panose="02040503050406030204" pitchFamily="18" charset="0"/>
                <a:cs typeface="Arial" panose="020B0604020202020204" pitchFamily="34" charset="0"/>
              </a:rPr>
              <a:t>Sleep learning (sleep associations)</a:t>
            </a:r>
          </a:p>
          <a:p>
            <a:pPr marL="388620" indent="-342900">
              <a:spcBef>
                <a:spcPts val="1200"/>
              </a:spcBef>
              <a:spcAft>
                <a:spcPts val="1200"/>
              </a:spcAft>
            </a:pPr>
            <a:r>
              <a:rPr lang="en-US" sz="2400" dirty="0">
                <a:latin typeface="Arial" panose="020B0604020202020204" pitchFamily="34" charset="0"/>
                <a:ea typeface="Cambria" panose="02040503050406030204" pitchFamily="18" charset="0"/>
                <a:cs typeface="Arial" panose="020B0604020202020204" pitchFamily="34" charset="0"/>
              </a:rPr>
              <a:t>Sleep environment</a:t>
            </a:r>
          </a:p>
          <a:p>
            <a:pPr marL="45720" indent="0">
              <a:spcBef>
                <a:spcPts val="1200"/>
              </a:spcBef>
              <a:spcAft>
                <a:spcPts val="1200"/>
              </a:spcAft>
              <a:buNone/>
            </a:pPr>
            <a:endParaRPr lang="en-US" sz="2400" dirty="0">
              <a:effectLst/>
              <a:latin typeface="Arial" panose="020B0604020202020204" pitchFamily="34" charset="0"/>
              <a:ea typeface="Cambria" panose="02040503050406030204" pitchFamily="18" charset="0"/>
              <a:cs typeface="Arial" panose="020B0604020202020204" pitchFamily="34" charset="0"/>
            </a:endParaRPr>
          </a:p>
          <a:p>
            <a:pPr marL="331470" indent="-285750">
              <a:spcBef>
                <a:spcPts val="0"/>
              </a:spcBef>
            </a:pPr>
            <a:endParaRPr lang="en-US" sz="1800" dirty="0">
              <a:effectLst/>
              <a:latin typeface="Arial" panose="020B0604020202020204" pitchFamily="34" charset="0"/>
              <a:ea typeface="Cambria" panose="02040503050406030204" pitchFamily="18" charset="0"/>
              <a:cs typeface="Arial" panose="020B0604020202020204" pitchFamily="34" charset="0"/>
            </a:endParaRPr>
          </a:p>
          <a:p>
            <a:pPr marL="45720" indent="0">
              <a:spcBef>
                <a:spcPts val="0"/>
              </a:spcBef>
              <a:buNone/>
            </a:pPr>
            <a:endParaRPr lang="en-US" sz="2400" dirty="0"/>
          </a:p>
          <a:p>
            <a:pPr>
              <a:spcBef>
                <a:spcPts val="0"/>
              </a:spcBef>
            </a:pPr>
            <a:endParaRPr lang="en-US" sz="2400" dirty="0"/>
          </a:p>
          <a:p>
            <a:endParaRPr lang="en-US" sz="2400"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3989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25" y="304800"/>
            <a:ext cx="6353175" cy="1143000"/>
          </a:xfrm>
          <a:effectLst/>
        </p:spPr>
        <p:txBody>
          <a:bodyPr>
            <a:normAutofit/>
          </a:bodyPr>
          <a:lstStyle/>
          <a:p>
            <a:pPr algn="ctr"/>
            <a:r>
              <a:rPr lang="en-US" sz="4000" dirty="0">
                <a:effectLst>
                  <a:outerShdw blurRad="38100" dist="38100" dir="2700000" algn="tl">
                    <a:srgbClr val="000000">
                      <a:alpha val="43137"/>
                    </a:srgbClr>
                  </a:outerShdw>
                </a:effectLst>
                <a:latin typeface="+mn-lt"/>
              </a:rPr>
              <a:t>Sleep Disturbance is Common</a:t>
            </a:r>
          </a:p>
        </p:txBody>
      </p:sp>
      <p:sp>
        <p:nvSpPr>
          <p:cNvPr id="3" name="Content Placeholder 2"/>
          <p:cNvSpPr>
            <a:spLocks noGrp="1"/>
          </p:cNvSpPr>
          <p:nvPr>
            <p:ph sz="quarter" idx="13"/>
          </p:nvPr>
        </p:nvSpPr>
        <p:spPr>
          <a:xfrm>
            <a:off x="728662" y="1743074"/>
            <a:ext cx="10734675" cy="5038725"/>
          </a:xfrm>
        </p:spPr>
        <p:txBody>
          <a:bodyPr>
            <a:normAutofit/>
          </a:bodyPr>
          <a:lstStyle/>
          <a:p>
            <a:pPr marL="45720" indent="0">
              <a:spcBef>
                <a:spcPts val="0"/>
              </a:spcBef>
              <a:buNone/>
            </a:pPr>
            <a:r>
              <a:rPr lang="en-US" sz="2400" dirty="0">
                <a:latin typeface="Arial" panose="020B0604020202020204" pitchFamily="34" charset="0"/>
                <a:cs typeface="Arial" panose="020B0604020202020204" pitchFamily="34" charset="0"/>
              </a:rPr>
              <a:t>Sleep problems reported among typically developing youth:</a:t>
            </a:r>
          </a:p>
          <a:p>
            <a:pPr marL="45720" indent="0">
              <a:spcBef>
                <a:spcPts val="0"/>
              </a:spcBef>
              <a:buNone/>
            </a:pPr>
            <a:endParaRPr lang="en-US" sz="2400" dirty="0">
              <a:latin typeface="Arial" panose="020B0604020202020204" pitchFamily="34" charset="0"/>
              <a:cs typeface="Arial" panose="020B0604020202020204" pitchFamily="34" charset="0"/>
            </a:endParaRPr>
          </a:p>
          <a:p>
            <a:pPr>
              <a:lnSpc>
                <a:spcPct val="170000"/>
              </a:lnSpc>
              <a:spcBef>
                <a:spcPts val="600"/>
              </a:spcBef>
            </a:pPr>
            <a:r>
              <a:rPr lang="en-US" sz="2400" dirty="0">
                <a:latin typeface="Arial" panose="020B0604020202020204" pitchFamily="34" charset="0"/>
                <a:cs typeface="Arial" panose="020B0604020202020204" pitchFamily="34" charset="0"/>
              </a:rPr>
              <a:t>Preschool children: 20-30%</a:t>
            </a:r>
          </a:p>
          <a:p>
            <a:pPr>
              <a:lnSpc>
                <a:spcPct val="170000"/>
              </a:lnSpc>
              <a:spcBef>
                <a:spcPts val="600"/>
              </a:spcBef>
            </a:pPr>
            <a:r>
              <a:rPr lang="en-US" sz="2400" dirty="0">
                <a:latin typeface="Arial" panose="020B0604020202020204" pitchFamily="34" charset="0"/>
                <a:cs typeface="Arial" panose="020B0604020202020204" pitchFamily="34" charset="0"/>
              </a:rPr>
              <a:t>School-age children: 25-40%</a:t>
            </a:r>
          </a:p>
          <a:p>
            <a:pPr>
              <a:lnSpc>
                <a:spcPct val="170000"/>
              </a:lnSpc>
              <a:spcBef>
                <a:spcPts val="600"/>
              </a:spcBef>
            </a:pPr>
            <a:r>
              <a:rPr lang="en-US" sz="2400" dirty="0">
                <a:latin typeface="Arial" panose="020B0604020202020204" pitchFamily="34" charset="0"/>
                <a:cs typeface="Arial" panose="020B0604020202020204" pitchFamily="34" charset="0"/>
              </a:rPr>
              <a:t>Adolescents: 17-33%</a:t>
            </a:r>
          </a:p>
          <a:p>
            <a:pPr marL="45720" indent="0">
              <a:spcBef>
                <a:spcPts val="600"/>
              </a:spcBef>
              <a:buNone/>
            </a:pPr>
            <a:endParaRPr lang="en-US" sz="2400" dirty="0">
              <a:latin typeface="Arial" panose="020B0604020202020204" pitchFamily="34" charset="0"/>
              <a:cs typeface="Arial" panose="020B0604020202020204" pitchFamily="34" charset="0"/>
            </a:endParaRPr>
          </a:p>
          <a:p>
            <a:pPr marL="45720" indent="0">
              <a:spcBef>
                <a:spcPts val="600"/>
              </a:spcBef>
              <a:buNone/>
            </a:pPr>
            <a:endParaRPr lang="en-US" dirty="0"/>
          </a:p>
          <a:p>
            <a:pPr marL="45720" indent="0">
              <a:spcBef>
                <a:spcPts val="600"/>
              </a:spcBef>
              <a:buNone/>
            </a:pPr>
            <a:endParaRPr lang="en-US" dirty="0"/>
          </a:p>
          <a:p>
            <a:pPr marL="45720" indent="0">
              <a:spcBef>
                <a:spcPts val="0"/>
              </a:spcBef>
              <a:buNone/>
            </a:pPr>
            <a:endParaRPr lang="en-US" sz="1200" dirty="0"/>
          </a:p>
          <a:p>
            <a:pPr marL="45720" indent="0">
              <a:spcBef>
                <a:spcPts val="0"/>
              </a:spcBef>
              <a:buNone/>
            </a:pPr>
            <a:r>
              <a:rPr lang="en-US" sz="1200" dirty="0"/>
              <a:t>Owens JA. (2005). Epidemiology of sleep disorders during childhood. In: Sheldon SH, Ferber R, </a:t>
            </a:r>
            <a:r>
              <a:rPr lang="en-US" sz="1200" dirty="0" err="1"/>
              <a:t>Kryger</a:t>
            </a:r>
            <a:r>
              <a:rPr lang="en-US" sz="1200" dirty="0"/>
              <a:t> MH, editors. Principles and practices of pediatric sleep medicine. </a:t>
            </a:r>
          </a:p>
          <a:p>
            <a:pPr marL="45720" indent="0">
              <a:spcBef>
                <a:spcPts val="0"/>
              </a:spcBef>
              <a:buNone/>
            </a:pPr>
            <a:r>
              <a:rPr lang="en-US" sz="1200" dirty="0"/>
              <a:t>Philadelphia: Elsevier Saunders; p. 27–33.</a:t>
            </a:r>
          </a:p>
          <a:p>
            <a:pPr marL="45720" indent="0">
              <a:spcBef>
                <a:spcPts val="0"/>
              </a:spcBef>
              <a:buNone/>
            </a:pPr>
            <a:endParaRPr lang="en-US" dirty="0"/>
          </a:p>
          <a:p>
            <a:pPr>
              <a:spcBef>
                <a:spcPts val="0"/>
              </a:spcBef>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8201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285750"/>
            <a:ext cx="7785100" cy="1143000"/>
          </a:xfrm>
          <a:effectLst/>
        </p:spPr>
        <p:txBody>
          <a:bodyPr>
            <a:normAutofit/>
          </a:bodyPr>
          <a:lstStyle/>
          <a:p>
            <a:pPr algn="ctr"/>
            <a:r>
              <a:rPr lang="en-US" sz="4000" dirty="0">
                <a:effectLst>
                  <a:outerShdw blurRad="38100" dist="38100" dir="2700000" algn="tl">
                    <a:srgbClr val="000000">
                      <a:alpha val="43137"/>
                    </a:srgbClr>
                  </a:outerShdw>
                </a:effectLst>
                <a:latin typeface="+mn-lt"/>
              </a:rPr>
              <a:t>…and even more common for some</a:t>
            </a:r>
          </a:p>
        </p:txBody>
      </p:sp>
      <p:sp>
        <p:nvSpPr>
          <p:cNvPr id="3" name="Content Placeholder 2"/>
          <p:cNvSpPr>
            <a:spLocks noGrp="1"/>
          </p:cNvSpPr>
          <p:nvPr>
            <p:ph sz="quarter" idx="13"/>
          </p:nvPr>
        </p:nvSpPr>
        <p:spPr>
          <a:xfrm>
            <a:off x="581025" y="1428750"/>
            <a:ext cx="11029950" cy="5048250"/>
          </a:xfrm>
        </p:spPr>
        <p:txBody>
          <a:bodyPr>
            <a:normAutofit/>
          </a:bodyPr>
          <a:lstStyle/>
          <a:p>
            <a:pPr marL="45720" indent="0">
              <a:spcBef>
                <a:spcPts val="0"/>
              </a:spcBef>
              <a:buNone/>
            </a:pPr>
            <a:r>
              <a:rPr lang="en-US" sz="2400" dirty="0">
                <a:latin typeface="Arial" panose="020B0604020202020204" pitchFamily="34" charset="0"/>
                <a:cs typeface="Arial" panose="020B0604020202020204" pitchFamily="34" charset="0"/>
              </a:rPr>
              <a:t>Higher occurrence of sleep disorders among individuals with:</a:t>
            </a:r>
          </a:p>
          <a:p>
            <a:pPr marL="45720" indent="0">
              <a:spcBef>
                <a:spcPts val="0"/>
              </a:spcBef>
              <a:buNone/>
            </a:pPr>
            <a:endParaRPr lang="en-US" sz="2400" dirty="0">
              <a:latin typeface="Arial" panose="020B0604020202020204" pitchFamily="34" charset="0"/>
              <a:cs typeface="Arial" panose="020B0604020202020204" pitchFamily="34" charset="0"/>
            </a:endParaRPr>
          </a:p>
          <a:p>
            <a:pPr>
              <a:spcBef>
                <a:spcPts val="1200"/>
              </a:spcBef>
              <a:spcAft>
                <a:spcPts val="1200"/>
              </a:spcAft>
            </a:pPr>
            <a:r>
              <a:rPr lang="en-US" sz="2400" dirty="0">
                <a:latin typeface="Arial" panose="020B0604020202020204" pitchFamily="34" charset="0"/>
                <a:cs typeface="Arial" panose="020B0604020202020204" pitchFamily="34" charset="0"/>
              </a:rPr>
              <a:t>Neurodevelopmental conditions such as autism and intellectual disability</a:t>
            </a:r>
          </a:p>
          <a:p>
            <a:pPr>
              <a:spcBef>
                <a:spcPts val="1200"/>
              </a:spcBef>
              <a:spcAft>
                <a:spcPts val="1200"/>
              </a:spcAft>
            </a:pPr>
            <a:r>
              <a:rPr lang="en-US" sz="2400" dirty="0">
                <a:latin typeface="Arial" panose="020B0604020202020204" pitchFamily="34" charset="0"/>
                <a:cs typeface="Arial" panose="020B0604020202020204" pitchFamily="34" charset="0"/>
              </a:rPr>
              <a:t>Neurogenetic conditions such as Down syndrome, Prader-Willi syndrome, Angelman syndrome, and Smith-Magenis syndrome</a:t>
            </a:r>
          </a:p>
          <a:p>
            <a:pPr>
              <a:spcBef>
                <a:spcPts val="1200"/>
              </a:spcBef>
              <a:spcAft>
                <a:spcPts val="1200"/>
              </a:spcAft>
            </a:pPr>
            <a:r>
              <a:rPr lang="en-US" sz="2400" dirty="0">
                <a:latin typeface="Arial" panose="020B0604020202020204" pitchFamily="34" charset="0"/>
                <a:cs typeface="Arial" panose="020B0604020202020204" pitchFamily="34" charset="0"/>
              </a:rPr>
              <a:t>Neurological conditions including cerebral palsy and epilepsy</a:t>
            </a:r>
          </a:p>
          <a:p>
            <a:pPr>
              <a:spcBef>
                <a:spcPts val="1200"/>
              </a:spcBef>
              <a:spcAft>
                <a:spcPts val="1200"/>
              </a:spcAft>
            </a:pPr>
            <a:r>
              <a:rPr lang="en-US" sz="2400" dirty="0">
                <a:latin typeface="Arial" panose="020B0604020202020204" pitchFamily="34" charset="0"/>
                <a:cs typeface="Arial" panose="020B0604020202020204" pitchFamily="34" charset="0"/>
              </a:rPr>
              <a:t>Medical issues like gastroesophageal reflux disease (GERD) and chronic pain</a:t>
            </a:r>
          </a:p>
          <a:p>
            <a:pPr>
              <a:spcBef>
                <a:spcPts val="1200"/>
              </a:spcBef>
              <a:spcAft>
                <a:spcPts val="1200"/>
              </a:spcAft>
            </a:pPr>
            <a:r>
              <a:rPr lang="en-US" sz="2400" dirty="0">
                <a:latin typeface="Arial" panose="020B0604020202020204" pitchFamily="34" charset="0"/>
                <a:cs typeface="Arial" panose="020B0604020202020204" pitchFamily="34" charset="0"/>
              </a:rPr>
              <a:t>Psychiatric conditions including depressive and anxiety disorders</a:t>
            </a:r>
          </a:p>
          <a:p>
            <a:pPr>
              <a:spcBef>
                <a:spcPts val="1200"/>
              </a:spcBef>
              <a:spcAft>
                <a:spcPts val="1200"/>
              </a:spcAft>
            </a:pPr>
            <a:r>
              <a:rPr lang="en-US" sz="2400" dirty="0">
                <a:latin typeface="Arial" panose="020B0604020202020204" pitchFamily="34" charset="0"/>
                <a:cs typeface="Arial" panose="020B0604020202020204" pitchFamily="34" charset="0"/>
              </a:rPr>
              <a:t>Sensory impairments such as blindness</a:t>
            </a: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808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199" y="304800"/>
            <a:ext cx="4371975" cy="1143000"/>
          </a:xfrm>
          <a:effectLst/>
        </p:spPr>
        <p:txBody>
          <a:bodyPr>
            <a:normAutofit/>
          </a:bodyPr>
          <a:lstStyle/>
          <a:p>
            <a:pPr algn="ctr"/>
            <a:r>
              <a:rPr lang="en-US" sz="4000" dirty="0">
                <a:effectLst>
                  <a:outerShdw blurRad="38100" dist="38100" dir="2700000" algn="tl">
                    <a:srgbClr val="000000">
                      <a:alpha val="43137"/>
                    </a:srgbClr>
                  </a:outerShdw>
                </a:effectLst>
                <a:latin typeface="+mn-lt"/>
              </a:rPr>
              <a:t>Down Syndrome</a:t>
            </a:r>
          </a:p>
        </p:txBody>
      </p:sp>
      <p:sp>
        <p:nvSpPr>
          <p:cNvPr id="3" name="Content Placeholder 2"/>
          <p:cNvSpPr>
            <a:spLocks noGrp="1"/>
          </p:cNvSpPr>
          <p:nvPr>
            <p:ph sz="quarter" idx="13"/>
          </p:nvPr>
        </p:nvSpPr>
        <p:spPr>
          <a:xfrm>
            <a:off x="714004" y="1656080"/>
            <a:ext cx="10817596" cy="6076241"/>
          </a:xfrm>
        </p:spPr>
        <p:txBody>
          <a:bodyPr>
            <a:normAutofit/>
          </a:bodyPr>
          <a:lstStyle/>
          <a:p>
            <a:pPr marL="45720" indent="0">
              <a:spcBef>
                <a:spcPts val="0"/>
              </a:spcBef>
              <a:buNone/>
            </a:pPr>
            <a:r>
              <a:rPr lang="en-US" b="1" dirty="0">
                <a:latin typeface="Arial" panose="020B0604020202020204" pitchFamily="34" charset="0"/>
                <a:cs typeface="Arial" panose="020B0604020202020204" pitchFamily="34" charset="0"/>
              </a:rPr>
              <a:t>Down syndrome </a:t>
            </a:r>
            <a:r>
              <a:rPr lang="en-US" dirty="0">
                <a:latin typeface="Arial" panose="020B0604020202020204" pitchFamily="34" charset="0"/>
                <a:cs typeface="Arial" panose="020B0604020202020204" pitchFamily="34" charset="0"/>
              </a:rPr>
              <a:t>is a genetic condition in which a person has an extra copy of chromosome 21.  Individuals present with characteristic facial features, intellectual disability, and low muscle tone in infancy.  Some individuals have heart defects and other medical issues.</a:t>
            </a:r>
          </a:p>
          <a:p>
            <a:pPr marL="45720" indent="0">
              <a:spcBef>
                <a:spcPts val="0"/>
              </a:spcBef>
              <a:buNone/>
            </a:pPr>
            <a:endParaRPr lang="en-US" dirty="0">
              <a:latin typeface="Arial" panose="020B0604020202020204" pitchFamily="34" charset="0"/>
              <a:cs typeface="Arial" panose="020B0604020202020204" pitchFamily="34" charset="0"/>
            </a:endParaRPr>
          </a:p>
          <a:p>
            <a:pPr marL="45720" indent="0">
              <a:spcBef>
                <a:spcPts val="0"/>
              </a:spcBef>
              <a:buNone/>
            </a:pPr>
            <a:r>
              <a:rPr lang="en-US" dirty="0">
                <a:latin typeface="Arial" panose="020B0604020202020204" pitchFamily="34" charset="0"/>
                <a:ea typeface="Calibri" panose="020F0502020204030204" pitchFamily="34" charset="0"/>
                <a:cs typeface="Arial" panose="020B0604020202020204" pitchFamily="34" charset="0"/>
              </a:rPr>
              <a:t>Sleep disturbance: around 50% of youth</a:t>
            </a:r>
          </a:p>
          <a:p>
            <a:pPr marL="45720" indent="0">
              <a:spcBef>
                <a:spcPts val="0"/>
              </a:spcBef>
              <a:buNone/>
            </a:pPr>
            <a:r>
              <a:rPr lang="en-US" dirty="0">
                <a:latin typeface="Arial" panose="020B0604020202020204" pitchFamily="34" charset="0"/>
                <a:ea typeface="Calibri" panose="020F0502020204030204" pitchFamily="34" charset="0"/>
                <a:cs typeface="Arial" panose="020B0604020202020204" pitchFamily="34" charset="0"/>
              </a:rPr>
              <a:t>Sleep-disordered breathing: one study found this in 68% of youth</a:t>
            </a:r>
          </a:p>
          <a:p>
            <a:pPr marL="45720" indent="0">
              <a:spcBef>
                <a:spcPts val="0"/>
              </a:spcBef>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Sleep disturbance patterns include sleep-disordered breathing (sleep apnea), daytime fatigue, insomnia, nighttime awakenings, parasomnias, restless sleep</a:t>
            </a:r>
            <a:endParaRPr lang="en-US" dirty="0">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Contributing factors include </a:t>
            </a:r>
            <a:r>
              <a:rPr lang="en-US" dirty="0">
                <a:latin typeface="Arial" panose="020B0604020202020204" pitchFamily="34" charset="0"/>
                <a:ea typeface="Calibri" panose="020F0502020204030204" pitchFamily="34" charset="0"/>
                <a:cs typeface="Arial" panose="020B0604020202020204" pitchFamily="34" charset="0"/>
              </a:rPr>
              <a:t>physical differences (low muscle tone, midline airway differences, enlarged tongue), hypothyroidism, GERD</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endParaRPr lang="en-US" sz="2400" dirty="0">
              <a:latin typeface="Arial" panose="020B0604020202020204" pitchFamily="34" charset="0"/>
              <a:ea typeface="Cambria" panose="02040503050406030204" pitchFamily="18" charset="0"/>
              <a:cs typeface="Arial" panose="020B0604020202020204" pitchFamily="34" charset="0"/>
            </a:endParaRPr>
          </a:p>
          <a:p>
            <a:pPr marL="45720" indent="0">
              <a:spcBef>
                <a:spcPts val="0"/>
              </a:spcBef>
              <a:buNone/>
            </a:pPr>
            <a:endParaRPr lang="en-US" sz="2400" dirty="0">
              <a:latin typeface="Arial" panose="020B0604020202020204" pitchFamily="34" charset="0"/>
              <a:ea typeface="Cambria" panose="02040503050406030204" pitchFamily="18" charset="0"/>
              <a:cs typeface="Arial" panose="020B0604020202020204" pitchFamily="34" charset="0"/>
            </a:endParaRPr>
          </a:p>
          <a:p>
            <a:pPr marL="45720" indent="0">
              <a:spcBef>
                <a:spcPts val="0"/>
              </a:spcBef>
              <a:buNone/>
            </a:pPr>
            <a:endParaRPr lang="en-US" sz="2400" dirty="0">
              <a:latin typeface="Arial" panose="020B0604020202020204" pitchFamily="34" charset="0"/>
              <a:ea typeface="Cambria" panose="02040503050406030204" pitchFamily="18" charset="0"/>
              <a:cs typeface="Arial" panose="020B0604020202020204" pitchFamily="34" charset="0"/>
            </a:endParaRPr>
          </a:p>
          <a:p>
            <a:pPr marL="45720" indent="0">
              <a:spcBef>
                <a:spcPts val="0"/>
              </a:spcBef>
              <a:buNone/>
            </a:pPr>
            <a:r>
              <a:rPr lang="en-US" sz="1200" dirty="0">
                <a:effectLst/>
                <a:latin typeface="Arial" panose="020B0604020202020204" pitchFamily="34" charset="0"/>
                <a:ea typeface="Cambria" panose="02040503050406030204" pitchFamily="18" charset="0"/>
                <a:cs typeface="Arial" panose="020B0604020202020204" pitchFamily="34" charset="0"/>
              </a:rPr>
              <a:t>Carter et al. (2009).  Sleep problems in a Down syndrome population.  </a:t>
            </a:r>
            <a:r>
              <a:rPr lang="en-US" sz="1200" i="1" dirty="0">
                <a:effectLst/>
                <a:latin typeface="Arial" panose="020B0604020202020204" pitchFamily="34" charset="0"/>
                <a:ea typeface="Cambria" panose="02040503050406030204" pitchFamily="18" charset="0"/>
                <a:cs typeface="Arial" panose="020B0604020202020204" pitchFamily="34" charset="0"/>
              </a:rPr>
              <a:t>Arch Dis Child, 94</a:t>
            </a:r>
            <a:r>
              <a:rPr lang="en-US" sz="1200" dirty="0">
                <a:effectLst/>
                <a:latin typeface="Arial" panose="020B0604020202020204" pitchFamily="34" charset="0"/>
                <a:ea typeface="Cambria" panose="02040503050406030204" pitchFamily="18" charset="0"/>
                <a:cs typeface="Arial" panose="020B0604020202020204" pitchFamily="34" charset="0"/>
              </a:rPr>
              <a:t>, 308-310.</a:t>
            </a:r>
          </a:p>
          <a:p>
            <a:pPr marL="45720" indent="0">
              <a:spcBef>
                <a:spcPts val="0"/>
              </a:spcBef>
              <a:buNone/>
            </a:pPr>
            <a:r>
              <a:rPr lang="en-US" sz="1200" dirty="0">
                <a:effectLst/>
                <a:latin typeface="Arial" panose="020B0604020202020204" pitchFamily="34" charset="0"/>
                <a:ea typeface="Cambria" panose="02040503050406030204" pitchFamily="18" charset="0"/>
                <a:cs typeface="Arial" panose="020B0604020202020204" pitchFamily="34" charset="0"/>
              </a:rPr>
              <a:t>Nehme J et al. </a:t>
            </a:r>
            <a:r>
              <a:rPr lang="en-US" sz="1200" dirty="0" err="1">
                <a:effectLst/>
                <a:latin typeface="Arial" panose="020B0604020202020204" pitchFamily="34" charset="0"/>
                <a:ea typeface="Cambria" panose="02040503050406030204" pitchFamily="18" charset="0"/>
                <a:cs typeface="Arial" panose="020B0604020202020204" pitchFamily="34" charset="0"/>
              </a:rPr>
              <a:t>Pediatr</a:t>
            </a:r>
            <a:r>
              <a:rPr lang="en-US" sz="1200" dirty="0">
                <a:effectLst/>
                <a:latin typeface="Arial" panose="020B0604020202020204" pitchFamily="34" charset="0"/>
                <a:ea typeface="Cambria" panose="02040503050406030204" pitchFamily="18" charset="0"/>
                <a:cs typeface="Arial" panose="020B0604020202020204" pitchFamily="34" charset="0"/>
              </a:rPr>
              <a:t> </a:t>
            </a:r>
            <a:r>
              <a:rPr lang="en-US" sz="1200" dirty="0" err="1">
                <a:effectLst/>
                <a:latin typeface="Arial" panose="020B0604020202020204" pitchFamily="34" charset="0"/>
                <a:ea typeface="Cambria" panose="02040503050406030204" pitchFamily="18" charset="0"/>
                <a:cs typeface="Arial" panose="020B0604020202020204" pitchFamily="34" charset="0"/>
              </a:rPr>
              <a:t>Pulmonol</a:t>
            </a:r>
            <a:r>
              <a:rPr lang="en-US" sz="1200" dirty="0">
                <a:effectLst/>
                <a:latin typeface="Arial" panose="020B0604020202020204" pitchFamily="34" charset="0"/>
                <a:ea typeface="Cambria" panose="02040503050406030204" pitchFamily="18" charset="0"/>
                <a:cs typeface="Arial" panose="020B0604020202020204" pitchFamily="34" charset="0"/>
              </a:rPr>
              <a:t>. 2019 Jun 6. </a:t>
            </a:r>
            <a:r>
              <a:rPr lang="en-US" sz="1200" dirty="0" err="1">
                <a:effectLst/>
                <a:latin typeface="Arial" panose="020B0604020202020204" pitchFamily="34" charset="0"/>
                <a:ea typeface="Cambria" panose="02040503050406030204" pitchFamily="18" charset="0"/>
                <a:cs typeface="Arial" panose="020B0604020202020204" pitchFamily="34" charset="0"/>
              </a:rPr>
              <a:t>doi</a:t>
            </a:r>
            <a:r>
              <a:rPr lang="en-US" sz="1200" dirty="0">
                <a:effectLst/>
                <a:latin typeface="Arial" panose="020B0604020202020204" pitchFamily="34" charset="0"/>
                <a:ea typeface="Cambria" panose="02040503050406030204" pitchFamily="18" charset="0"/>
                <a:cs typeface="Arial" panose="020B0604020202020204" pitchFamily="34" charset="0"/>
              </a:rPr>
              <a:t>: 10.1002/ppul.24380.</a:t>
            </a:r>
          </a:p>
          <a:p>
            <a:pPr marL="45720" indent="0">
              <a:spcBef>
                <a:spcPts val="0"/>
              </a:spcBef>
              <a:buNone/>
            </a:pPr>
            <a:endParaRPr lang="en-US" sz="2400" dirty="0"/>
          </a:p>
          <a:p>
            <a:endParaRPr lang="en-US" sz="2400"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549169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04800"/>
            <a:ext cx="3352800" cy="1143000"/>
          </a:xfrm>
          <a:effectLst/>
        </p:spPr>
        <p:txBody>
          <a:bodyPr/>
          <a:lstStyle/>
          <a:p>
            <a:pPr algn="ctr"/>
            <a:r>
              <a:rPr lang="en-US" sz="4000" dirty="0">
                <a:effectLst>
                  <a:outerShdw blurRad="38100" dist="38100" dir="2700000" algn="tl">
                    <a:srgbClr val="000000">
                      <a:alpha val="43137"/>
                    </a:srgbClr>
                  </a:outerShdw>
                </a:effectLst>
                <a:latin typeface="+mn-lt"/>
              </a:rPr>
              <a:t>Autism</a:t>
            </a:r>
          </a:p>
        </p:txBody>
      </p:sp>
      <p:sp>
        <p:nvSpPr>
          <p:cNvPr id="3" name="Content Placeholder 2"/>
          <p:cNvSpPr>
            <a:spLocks noGrp="1"/>
          </p:cNvSpPr>
          <p:nvPr>
            <p:ph sz="quarter" idx="13"/>
          </p:nvPr>
        </p:nvSpPr>
        <p:spPr>
          <a:xfrm>
            <a:off x="578006" y="1614515"/>
            <a:ext cx="11035988" cy="5116693"/>
          </a:xfrm>
        </p:spPr>
        <p:txBody>
          <a:bodyPr>
            <a:normAutofit fontScale="47500" lnSpcReduction="20000"/>
          </a:bodyPr>
          <a:lstStyle/>
          <a:p>
            <a:pPr marL="45720" indent="0">
              <a:lnSpc>
                <a:spcPct val="120000"/>
              </a:lnSpc>
              <a:spcBef>
                <a:spcPts val="0"/>
              </a:spcBef>
              <a:buNone/>
            </a:pPr>
            <a:r>
              <a:rPr lang="en-US" sz="4200" b="1" dirty="0">
                <a:latin typeface="Arial" panose="020B0604020202020204" pitchFamily="34" charset="0"/>
                <a:cs typeface="Arial" panose="020B0604020202020204" pitchFamily="34" charset="0"/>
              </a:rPr>
              <a:t>Autism spectrum disorder </a:t>
            </a:r>
            <a:r>
              <a:rPr lang="en-US" sz="4200" dirty="0">
                <a:latin typeface="Arial" panose="020B0604020202020204" pitchFamily="34" charset="0"/>
                <a:cs typeface="Arial" panose="020B0604020202020204" pitchFamily="34" charset="0"/>
              </a:rPr>
              <a:t>is a neurodevelopmental condition characterized by social learning differences and behavior patterns such as repetitive actions/speech, sensory processing disturbances, restricted interests, and preference for sameness.</a:t>
            </a:r>
          </a:p>
          <a:p>
            <a:pPr marL="45720" indent="0">
              <a:lnSpc>
                <a:spcPct val="120000"/>
              </a:lnSpc>
              <a:spcBef>
                <a:spcPts val="0"/>
              </a:spcBef>
              <a:buNone/>
            </a:pP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marL="45720" indent="0">
              <a:lnSpc>
                <a:spcPct val="120000"/>
              </a:lnSpc>
              <a:spcBef>
                <a:spcPts val="0"/>
              </a:spcBef>
              <a:buNone/>
            </a:pPr>
            <a:r>
              <a:rPr lang="en-US" sz="4200" dirty="0">
                <a:latin typeface="Arial" panose="020B0604020202020204" pitchFamily="34" charset="0"/>
                <a:cs typeface="Arial" panose="020B0604020202020204" pitchFamily="34" charset="0"/>
              </a:rPr>
              <a:t>Prevalence of sleep disturbance: 44-83%</a:t>
            </a:r>
            <a:endParaRPr lang="en-US" sz="4200" dirty="0">
              <a:latin typeface="Arial" panose="020B0604020202020204" pitchFamily="34" charset="0"/>
              <a:ea typeface="Calibri" panose="020F0502020204030204" pitchFamily="34" charset="0"/>
              <a:cs typeface="Arial" panose="020B0604020202020204" pitchFamily="34" charset="0"/>
            </a:endParaRPr>
          </a:p>
          <a:p>
            <a:pPr marL="45720" indent="0">
              <a:lnSpc>
                <a:spcPct val="120000"/>
              </a:lnSpc>
              <a:spcBef>
                <a:spcPts val="0"/>
              </a:spcBef>
              <a:buNone/>
            </a:pP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marL="45720" indent="0">
              <a:lnSpc>
                <a:spcPct val="120000"/>
              </a:lnSpc>
              <a:spcBef>
                <a:spcPts val="0"/>
              </a:spcBef>
              <a:buNone/>
            </a:pPr>
            <a:r>
              <a:rPr lang="en-US" sz="4200" dirty="0">
                <a:effectLst/>
                <a:latin typeface="Arial" panose="020B0604020202020204" pitchFamily="34" charset="0"/>
                <a:ea typeface="Calibri" panose="020F0502020204030204" pitchFamily="34" charset="0"/>
                <a:cs typeface="Arial" panose="020B0604020202020204" pitchFamily="34" charset="0"/>
              </a:rPr>
              <a:t>Sleep disturbance patterns include irregular sleep/wake patterns, insomnia, decreased total sleep time, restless sleep, reduced REM sleep, </a:t>
            </a:r>
            <a:r>
              <a:rPr lang="en-US" sz="4200" dirty="0">
                <a:latin typeface="Arial" panose="020B0604020202020204" pitchFamily="34" charset="0"/>
                <a:ea typeface="Calibri" panose="020F0502020204030204" pitchFamily="34" charset="0"/>
                <a:cs typeface="Arial" panose="020B0604020202020204" pitchFamily="34" charset="0"/>
              </a:rPr>
              <a:t>nighttime awakenings, early morning waking, daytime fatigue</a:t>
            </a:r>
          </a:p>
          <a:p>
            <a:pPr marL="45720" indent="0">
              <a:lnSpc>
                <a:spcPct val="120000"/>
              </a:lnSpc>
              <a:spcBef>
                <a:spcPts val="0"/>
              </a:spcBef>
              <a:buNone/>
            </a:pP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marL="45720" indent="0">
              <a:lnSpc>
                <a:spcPct val="120000"/>
              </a:lnSpc>
              <a:spcBef>
                <a:spcPts val="0"/>
              </a:spcBef>
              <a:buNone/>
            </a:pPr>
            <a:r>
              <a:rPr lang="en-US" sz="4200" dirty="0">
                <a:effectLst/>
                <a:latin typeface="Arial" panose="020B0604020202020204" pitchFamily="34" charset="0"/>
                <a:ea typeface="Calibri" panose="020F0502020204030204" pitchFamily="34" charset="0"/>
                <a:cs typeface="Arial" panose="020B0604020202020204" pitchFamily="34" charset="0"/>
              </a:rPr>
              <a:t>Contributing factors include sensory sensitivities, GI issues, increased anxiety/emotion regulation difficulties, co-occurrence of ADHD features (and psychostimulant use), possible genetic differences affecting sleep-wake cycles/melatonin production</a:t>
            </a:r>
          </a:p>
          <a:p>
            <a:pPr marL="45720" indent="0">
              <a:lnSpc>
                <a:spcPct val="120000"/>
              </a:lnSpc>
              <a:spcBef>
                <a:spcPts val="0"/>
              </a:spcBef>
              <a:buNone/>
            </a:pP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45720" indent="0">
              <a:lnSpc>
                <a:spcPct val="120000"/>
              </a:lnSpc>
              <a:spcBef>
                <a:spcPts val="0"/>
              </a:spcBef>
              <a:buNone/>
            </a:pPr>
            <a:r>
              <a:rPr lang="en-US" sz="2500" dirty="0">
                <a:effectLst/>
                <a:latin typeface="Arial" panose="020B0604020202020204" pitchFamily="34" charset="0"/>
                <a:ea typeface="Cambria" panose="02040503050406030204" pitchFamily="18" charset="0"/>
                <a:cs typeface="Arial" panose="020B0604020202020204" pitchFamily="34" charset="0"/>
              </a:rPr>
              <a:t>Williams et al. (2004). Sleep problems in children with autism.  </a:t>
            </a:r>
            <a:r>
              <a:rPr lang="en-US" sz="2500" i="1" dirty="0">
                <a:effectLst/>
                <a:latin typeface="Arial" panose="020B0604020202020204" pitchFamily="34" charset="0"/>
                <a:ea typeface="Cambria" panose="02040503050406030204" pitchFamily="18" charset="0"/>
                <a:cs typeface="Arial" panose="020B0604020202020204" pitchFamily="34" charset="0"/>
              </a:rPr>
              <a:t>Journal of Sleep Research, 13</a:t>
            </a:r>
            <a:r>
              <a:rPr lang="en-US" sz="2500" dirty="0">
                <a:effectLst/>
                <a:latin typeface="Arial" panose="020B0604020202020204" pitchFamily="34" charset="0"/>
                <a:ea typeface="Cambria" panose="02040503050406030204" pitchFamily="18" charset="0"/>
                <a:cs typeface="Arial" panose="020B0604020202020204" pitchFamily="34" charset="0"/>
              </a:rPr>
              <a:t>, 265-268.</a:t>
            </a:r>
            <a:endParaRPr lang="en-US" sz="2500" dirty="0">
              <a:latin typeface="Arial" panose="020B0604020202020204" pitchFamily="34" charset="0"/>
              <a:ea typeface="Cambria" panose="02040503050406030204" pitchFamily="18" charset="0"/>
              <a:cs typeface="Arial" panose="020B0604020202020204" pitchFamily="34" charset="0"/>
            </a:endParaRPr>
          </a:p>
          <a:p>
            <a:pPr marL="45720" indent="0">
              <a:lnSpc>
                <a:spcPct val="120000"/>
              </a:lnSpc>
              <a:spcBef>
                <a:spcPts val="0"/>
              </a:spcBef>
              <a:buNone/>
            </a:pPr>
            <a:r>
              <a:rPr lang="en-US" sz="2500" dirty="0" err="1">
                <a:effectLst/>
                <a:latin typeface="Arial" panose="020B0604020202020204" pitchFamily="34" charset="0"/>
                <a:ea typeface="Cambria" panose="02040503050406030204" pitchFamily="18" charset="0"/>
                <a:cs typeface="Arial" panose="020B0604020202020204" pitchFamily="34" charset="0"/>
              </a:rPr>
              <a:t>Devnani</a:t>
            </a:r>
            <a:r>
              <a:rPr lang="en-US" sz="2500" dirty="0">
                <a:latin typeface="Arial" panose="020B0604020202020204" pitchFamily="34" charset="0"/>
                <a:ea typeface="Cambria" panose="02040503050406030204" pitchFamily="18" charset="0"/>
                <a:cs typeface="Arial" panose="020B0604020202020204" pitchFamily="34" charset="0"/>
              </a:rPr>
              <a:t> </a:t>
            </a:r>
            <a:r>
              <a:rPr lang="en-US" sz="2500" dirty="0">
                <a:effectLst/>
                <a:latin typeface="Arial" panose="020B0604020202020204" pitchFamily="34" charset="0"/>
                <a:ea typeface="Cambria" panose="02040503050406030204" pitchFamily="18" charset="0"/>
                <a:cs typeface="Arial" panose="020B0604020202020204" pitchFamily="34" charset="0"/>
              </a:rPr>
              <a:t>&amp; Hedge</a:t>
            </a:r>
            <a:r>
              <a:rPr lang="en-US" sz="2500" dirty="0">
                <a:latin typeface="Arial" panose="020B0604020202020204" pitchFamily="34" charset="0"/>
                <a:ea typeface="Cambria" panose="02040503050406030204" pitchFamily="18" charset="0"/>
                <a:cs typeface="Arial" panose="020B0604020202020204" pitchFamily="34" charset="0"/>
              </a:rPr>
              <a:t>.</a:t>
            </a:r>
            <a:r>
              <a:rPr lang="en-US" sz="2500" dirty="0">
                <a:effectLst/>
                <a:latin typeface="Arial" panose="020B0604020202020204" pitchFamily="34" charset="0"/>
                <a:ea typeface="Cambria" panose="02040503050406030204" pitchFamily="18" charset="0"/>
                <a:cs typeface="Arial" panose="020B0604020202020204" pitchFamily="34" charset="0"/>
              </a:rPr>
              <a:t> (2015). Autism and sleep disorders. </a:t>
            </a:r>
            <a:r>
              <a:rPr lang="en-US" sz="2500" i="1" dirty="0">
                <a:latin typeface="Arial" panose="020B0604020202020204" pitchFamily="34" charset="0"/>
                <a:ea typeface="Cambria" panose="02040503050406030204" pitchFamily="18" charset="0"/>
                <a:cs typeface="Arial" panose="020B0604020202020204" pitchFamily="34" charset="0"/>
              </a:rPr>
              <a:t>Journal of Pediatric Neurosciences, 10, </a:t>
            </a:r>
            <a:r>
              <a:rPr lang="en-US" sz="2500" dirty="0">
                <a:latin typeface="Arial" panose="020B0604020202020204" pitchFamily="34" charset="0"/>
                <a:ea typeface="Cambria" panose="02040503050406030204" pitchFamily="18" charset="0"/>
                <a:cs typeface="Arial" panose="020B0604020202020204" pitchFamily="34" charset="0"/>
              </a:rPr>
              <a:t>304-307.</a:t>
            </a:r>
          </a:p>
          <a:p>
            <a:pPr marL="45720" indent="0">
              <a:lnSpc>
                <a:spcPct val="120000"/>
              </a:lnSpc>
              <a:spcBef>
                <a:spcPts val="0"/>
              </a:spcBef>
              <a:buNone/>
            </a:pPr>
            <a:r>
              <a:rPr lang="en-US" sz="2500" dirty="0">
                <a:effectLst/>
                <a:latin typeface="Arial" panose="020B0604020202020204" pitchFamily="34" charset="0"/>
                <a:ea typeface="Cambria" panose="02040503050406030204" pitchFamily="18" charset="0"/>
                <a:cs typeface="Arial" panose="020B0604020202020204" pitchFamily="34" charset="0"/>
              </a:rPr>
              <a:t>https://www.spectrumnews.org/news/sleep-problems-autism-explained/</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851770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04800"/>
            <a:ext cx="3352800" cy="1143000"/>
          </a:xfrm>
          <a:effectLst/>
        </p:spPr>
        <p:txBody>
          <a:bodyPr/>
          <a:lstStyle/>
          <a:p>
            <a:pPr algn="ctr"/>
            <a:r>
              <a:rPr lang="en-US" sz="4000" dirty="0">
                <a:effectLst>
                  <a:outerShdw blurRad="38100" dist="38100" dir="2700000" algn="tl">
                    <a:srgbClr val="000000">
                      <a:alpha val="43137"/>
                    </a:srgbClr>
                  </a:outerShdw>
                </a:effectLst>
                <a:latin typeface="+mn-lt"/>
              </a:rPr>
              <a:t>Cerebral Palsy</a:t>
            </a:r>
          </a:p>
        </p:txBody>
      </p:sp>
      <p:sp>
        <p:nvSpPr>
          <p:cNvPr id="3" name="Content Placeholder 2"/>
          <p:cNvSpPr>
            <a:spLocks noGrp="1"/>
          </p:cNvSpPr>
          <p:nvPr>
            <p:ph sz="quarter" idx="13"/>
          </p:nvPr>
        </p:nvSpPr>
        <p:spPr>
          <a:xfrm>
            <a:off x="623455" y="1634836"/>
            <a:ext cx="10471265" cy="4710546"/>
          </a:xfrm>
        </p:spPr>
        <p:txBody>
          <a:bodyPr>
            <a:normAutofit fontScale="92500" lnSpcReduction="10000"/>
          </a:bodyPr>
          <a:lstStyle/>
          <a:p>
            <a:pPr marL="45720" indent="0">
              <a:spcBef>
                <a:spcPts val="0"/>
              </a:spcBef>
              <a:buNone/>
            </a:pPr>
            <a:r>
              <a:rPr lang="en-US" b="1" dirty="0">
                <a:latin typeface="Arial" panose="020B0604020202020204" pitchFamily="34" charset="0"/>
                <a:cs typeface="Arial" panose="020B0604020202020204" pitchFamily="34" charset="0"/>
              </a:rPr>
              <a:t>Cerebral palsy </a:t>
            </a:r>
            <a:r>
              <a:rPr lang="en-US" dirty="0">
                <a:latin typeface="Arial" panose="020B0604020202020204" pitchFamily="34" charset="0"/>
                <a:cs typeface="Arial" panose="020B0604020202020204" pitchFamily="34" charset="0"/>
              </a:rPr>
              <a:t>is a group of disorders affecting movement, balance, and posture caused by disruption in brain development, and is the most common motor disability among youth.</a:t>
            </a:r>
          </a:p>
          <a:p>
            <a:pPr marL="45720" indent="0">
              <a:spcBef>
                <a:spcPts val="0"/>
              </a:spcBef>
              <a:buNone/>
            </a:pPr>
            <a:endParaRPr lang="en-US" dirty="0">
              <a:latin typeface="Arial" panose="020B0604020202020204" pitchFamily="34" charset="0"/>
              <a:cs typeface="Arial" panose="020B0604020202020204" pitchFamily="34" charset="0"/>
            </a:endParaRPr>
          </a:p>
          <a:p>
            <a:pPr marL="45720" indent="0">
              <a:spcBef>
                <a:spcPts val="0"/>
              </a:spcBef>
              <a:buNone/>
            </a:pPr>
            <a:r>
              <a:rPr lang="en-US" dirty="0">
                <a:latin typeface="Arial" panose="020B0604020202020204" pitchFamily="34" charset="0"/>
                <a:cs typeface="Arial" panose="020B0604020202020204" pitchFamily="34" charset="0"/>
              </a:rPr>
              <a:t>Prevalence of </a:t>
            </a:r>
            <a:r>
              <a:rPr lang="en-US" dirty="0">
                <a:effectLst/>
                <a:latin typeface="Arial" panose="020B0604020202020204" pitchFamily="34" charset="0"/>
                <a:ea typeface="Calibri" panose="020F0502020204030204" pitchFamily="34" charset="0"/>
                <a:cs typeface="Arial" panose="020B0604020202020204" pitchFamily="34" charset="0"/>
              </a:rPr>
              <a:t>sleep disturbance: 23-46%</a:t>
            </a:r>
          </a:p>
          <a:p>
            <a:pPr marL="45720" indent="0">
              <a:spcBef>
                <a:spcPts val="0"/>
              </a:spcBef>
              <a:buNone/>
            </a:pPr>
            <a:endParaRPr lang="en-US" dirty="0">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Sleep disturbance patterns included difficulty initiating sleep, breathing-related slee</a:t>
            </a:r>
            <a:r>
              <a:rPr lang="en-US" dirty="0">
                <a:latin typeface="Arial" panose="020B0604020202020204" pitchFamily="34" charset="0"/>
                <a:ea typeface="Calibri" panose="020F0502020204030204" pitchFamily="34" charset="0"/>
                <a:cs typeface="Arial" panose="020B0604020202020204" pitchFamily="34" charset="0"/>
              </a:rPr>
              <a:t>p disorder (e.g., sleep apnea), excessive daytime fatigue, involuntary movements, nighttime awakenings</a:t>
            </a:r>
          </a:p>
          <a:p>
            <a:pPr marL="45720" indent="0">
              <a:spcBef>
                <a:spcPts val="0"/>
              </a:spcBef>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Contributing factors include </a:t>
            </a:r>
            <a:r>
              <a:rPr lang="en-US" dirty="0">
                <a:latin typeface="Arial" panose="020B0604020202020204" pitchFamily="34" charset="0"/>
                <a:ea typeface="Calibri" panose="020F0502020204030204" pitchFamily="34" charset="0"/>
                <a:cs typeface="Arial" panose="020B0604020202020204" pitchFamily="34" charset="0"/>
              </a:rPr>
              <a:t>melatonin disruption (higher daytime levels and lower nighttime levels), low muscle tone, excessive drooling, gastroesophageal reflux disorder (GERD), muscle spasticity, pain, skin ulcers, constipation, seizures</a:t>
            </a:r>
          </a:p>
          <a:p>
            <a:pPr marL="45720" indent="0">
              <a:spcBef>
                <a:spcPts val="0"/>
              </a:spcBef>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31470" indent="-285750">
              <a:spcBef>
                <a:spcPts val="0"/>
              </a:spcBef>
            </a:pPr>
            <a:endParaRPr lang="en-US" sz="2400" dirty="0">
              <a:latin typeface="Arial" panose="020B0604020202020204" pitchFamily="34" charset="0"/>
              <a:ea typeface="Cambria" panose="02040503050406030204" pitchFamily="18" charset="0"/>
              <a:cs typeface="Arial" panose="020B0604020202020204" pitchFamily="34" charset="0"/>
            </a:endParaRPr>
          </a:p>
          <a:p>
            <a:pPr marL="45720" indent="0">
              <a:spcBef>
                <a:spcPts val="0"/>
              </a:spcBef>
              <a:buNone/>
            </a:pPr>
            <a:endParaRPr lang="en-US" sz="2400" dirty="0">
              <a:latin typeface="Arial" panose="020B0604020202020204" pitchFamily="34" charset="0"/>
              <a:ea typeface="Cambria" panose="02040503050406030204" pitchFamily="18" charset="0"/>
              <a:cs typeface="Arial" panose="020B0604020202020204" pitchFamily="34" charset="0"/>
            </a:endParaRPr>
          </a:p>
          <a:p>
            <a:pPr marL="45720" indent="0">
              <a:spcBef>
                <a:spcPts val="0"/>
              </a:spcBef>
              <a:buNone/>
            </a:pPr>
            <a:r>
              <a:rPr lang="en-US" sz="1300" dirty="0">
                <a:effectLst/>
                <a:latin typeface="Arial" panose="020B0604020202020204" pitchFamily="34" charset="0"/>
                <a:ea typeface="Cambria" panose="02040503050406030204" pitchFamily="18" charset="0"/>
                <a:cs typeface="Arial" panose="020B0604020202020204" pitchFamily="34" charset="0"/>
              </a:rPr>
              <a:t>Newman et al. (2006). Sleep disorders in children with cerebral palsy. </a:t>
            </a:r>
            <a:r>
              <a:rPr lang="en-US" sz="1300" i="1" dirty="0">
                <a:effectLst/>
                <a:latin typeface="Arial" panose="020B0604020202020204" pitchFamily="34" charset="0"/>
                <a:ea typeface="Cambria" panose="02040503050406030204" pitchFamily="18" charset="0"/>
                <a:cs typeface="Arial" panose="020B0604020202020204" pitchFamily="34" charset="0"/>
              </a:rPr>
              <a:t>Developmental Medicine and Child Neurology, 48, </a:t>
            </a:r>
            <a:r>
              <a:rPr lang="en-US" sz="1300" dirty="0">
                <a:effectLst/>
                <a:latin typeface="Arial" panose="020B0604020202020204" pitchFamily="34" charset="0"/>
                <a:ea typeface="Cambria" panose="02040503050406030204" pitchFamily="18" charset="0"/>
                <a:cs typeface="Arial" panose="020B0604020202020204" pitchFamily="34" charset="0"/>
              </a:rPr>
              <a:t>564–568.</a:t>
            </a:r>
          </a:p>
          <a:p>
            <a:pPr marL="45720" indent="0">
              <a:spcBef>
                <a:spcPts val="0"/>
              </a:spcBef>
              <a:buNone/>
            </a:pPr>
            <a:r>
              <a:rPr lang="en-US" sz="1300" dirty="0">
                <a:latin typeface="Arial" panose="020B0604020202020204" pitchFamily="34" charset="0"/>
                <a:ea typeface="Cambria" panose="02040503050406030204" pitchFamily="18" charset="0"/>
                <a:cs typeface="Arial" panose="020B0604020202020204" pitchFamily="34" charset="0"/>
              </a:rPr>
              <a:t>Santos et al. (2018).  Day/night melatonin content in cerebral palsy. </a:t>
            </a:r>
            <a:r>
              <a:rPr lang="en-US" sz="1300" i="1" dirty="0" err="1">
                <a:latin typeface="Arial" panose="020B0604020202020204" pitchFamily="34" charset="0"/>
                <a:ea typeface="Cambria" panose="02040503050406030204" pitchFamily="18" charset="0"/>
                <a:cs typeface="Arial" panose="020B0604020202020204" pitchFamily="34" charset="0"/>
              </a:rPr>
              <a:t>Neurosci</a:t>
            </a:r>
            <a:r>
              <a:rPr lang="en-US" sz="1300" i="1" dirty="0">
                <a:latin typeface="Arial" panose="020B0604020202020204" pitchFamily="34" charset="0"/>
                <a:ea typeface="Cambria" panose="02040503050406030204" pitchFamily="18" charset="0"/>
                <a:cs typeface="Arial" panose="020B0604020202020204" pitchFamily="34" charset="0"/>
              </a:rPr>
              <a:t> Lett, 1, </a:t>
            </a:r>
            <a:r>
              <a:rPr lang="en-US" sz="1300" dirty="0">
                <a:latin typeface="Arial" panose="020B0604020202020204" pitchFamily="34" charset="0"/>
                <a:ea typeface="Cambria" panose="02040503050406030204" pitchFamily="18" charset="0"/>
                <a:cs typeface="Arial" panose="020B0604020202020204" pitchFamily="34" charset="0"/>
              </a:rPr>
              <a:t>23-27.</a:t>
            </a:r>
            <a:endParaRPr lang="en-US" sz="1300" dirty="0">
              <a:effectLst/>
              <a:latin typeface="Arial" panose="020B0604020202020204" pitchFamily="34" charset="0"/>
              <a:ea typeface="Cambria" panose="02040503050406030204" pitchFamily="18" charset="0"/>
              <a:cs typeface="Arial" panose="020B0604020202020204" pitchFamily="34" charset="0"/>
            </a:endParaRPr>
          </a:p>
          <a:p>
            <a:pPr marL="45720" indent="0">
              <a:spcBef>
                <a:spcPts val="0"/>
              </a:spcBef>
              <a:buNone/>
            </a:pPr>
            <a:endParaRPr lang="en-US" sz="2400" dirty="0"/>
          </a:p>
          <a:p>
            <a:pPr>
              <a:spcBef>
                <a:spcPts val="0"/>
              </a:spcBef>
            </a:pPr>
            <a:endParaRPr lang="en-US" sz="2400" dirty="0"/>
          </a:p>
          <a:p>
            <a:endParaRPr lang="en-US" sz="2400"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41357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199" y="304800"/>
            <a:ext cx="4371975" cy="1143000"/>
          </a:xfrm>
          <a:effectLst/>
        </p:spPr>
        <p:txBody>
          <a:bodyPr>
            <a:normAutofit fontScale="90000"/>
          </a:bodyPr>
          <a:lstStyle/>
          <a:p>
            <a:pPr algn="ctr"/>
            <a:r>
              <a:rPr lang="en-US" sz="4000" dirty="0">
                <a:effectLst>
                  <a:outerShdw blurRad="38100" dist="38100" dir="2700000" algn="tl">
                    <a:srgbClr val="000000">
                      <a:alpha val="43137"/>
                    </a:srgbClr>
                  </a:outerShdw>
                </a:effectLst>
                <a:latin typeface="+mn-lt"/>
              </a:rPr>
              <a:t>Prader-Willi Syndrome</a:t>
            </a:r>
          </a:p>
        </p:txBody>
      </p:sp>
      <p:sp>
        <p:nvSpPr>
          <p:cNvPr id="3" name="Content Placeholder 2"/>
          <p:cNvSpPr>
            <a:spLocks noGrp="1"/>
          </p:cNvSpPr>
          <p:nvPr>
            <p:ph sz="quarter" idx="13"/>
          </p:nvPr>
        </p:nvSpPr>
        <p:spPr>
          <a:xfrm>
            <a:off x="522514" y="1615440"/>
            <a:ext cx="10988766" cy="5242560"/>
          </a:xfrm>
        </p:spPr>
        <p:txBody>
          <a:bodyPr>
            <a:normAutofit/>
          </a:bodyPr>
          <a:lstStyle/>
          <a:p>
            <a:pPr marL="45720" indent="0">
              <a:spcBef>
                <a:spcPts val="0"/>
              </a:spcBef>
              <a:buNone/>
            </a:pPr>
            <a:r>
              <a:rPr lang="en-US" b="1" dirty="0">
                <a:latin typeface="Arial" panose="020B0604020202020204" pitchFamily="34" charset="0"/>
                <a:cs typeface="Arial" panose="020B0604020202020204" pitchFamily="34" charset="0"/>
              </a:rPr>
              <a:t>Prader-Willi syndrome (PWS) </a:t>
            </a:r>
            <a:r>
              <a:rPr lang="en-US" dirty="0">
                <a:latin typeface="Arial" panose="020B0604020202020204" pitchFamily="34" charset="0"/>
                <a:cs typeface="Arial" panose="020B0604020202020204" pitchFamily="34" charset="0"/>
              </a:rPr>
              <a:t>is a genetic condition affecting a region of chromosome 15 characterized by hypothalamic dysfunction and associated endocrine dysfunction and hyperphagia.  Individuals often present with cognitive delays and behavior concerns surrounding food seeking and compulsions.</a:t>
            </a:r>
          </a:p>
          <a:p>
            <a:pPr marL="45720" indent="0">
              <a:spcBef>
                <a:spcPts val="0"/>
              </a:spcBef>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Prevalence of sleep disturbance</a:t>
            </a:r>
            <a:r>
              <a:rPr lang="en-US" dirty="0">
                <a:latin typeface="Arial" panose="020B0604020202020204" pitchFamily="34" charset="0"/>
                <a:cs typeface="Arial" panose="020B0604020202020204" pitchFamily="34" charset="0"/>
              </a:rPr>
              <a:t>: some studies note rates up to 33-67%</a:t>
            </a:r>
          </a:p>
          <a:p>
            <a:pPr marL="45720" indent="0">
              <a:spcBef>
                <a:spcPts val="0"/>
              </a:spcBef>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Sleep disturbance patterns include sleep disordered breathing (sleep apnea), excessive daytime fatigue (narcolepsy-like features), reduced REM sleep</a:t>
            </a:r>
            <a:endParaRPr lang="en-US" dirty="0">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r>
              <a:rPr lang="en-US" dirty="0">
                <a:effectLst/>
                <a:latin typeface="Arial" panose="020B0604020202020204" pitchFamily="34" charset="0"/>
                <a:ea typeface="Calibri" panose="020F0502020204030204" pitchFamily="34" charset="0"/>
                <a:cs typeface="Arial" panose="020B0604020202020204" pitchFamily="34" charset="0"/>
              </a:rPr>
              <a:t>Contributing factors include </a:t>
            </a:r>
            <a:r>
              <a:rPr lang="en-US" dirty="0">
                <a:latin typeface="Arial" panose="020B0604020202020204" pitchFamily="34" charset="0"/>
                <a:ea typeface="Calibri" panose="020F0502020204030204" pitchFamily="34" charset="0"/>
                <a:cs typeface="Arial" panose="020B0604020202020204" pitchFamily="34" charset="0"/>
              </a:rPr>
              <a:t>differences in hypothalamic system affecting breathing during sleep, reduced sleep promoting hormones, weight gain</a:t>
            </a:r>
          </a:p>
          <a:p>
            <a:pPr marL="45720" indent="0">
              <a:spcBef>
                <a:spcPts val="0"/>
              </a:spcBef>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endParaRPr lang="en-US" dirty="0">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 indent="0">
              <a:spcBef>
                <a:spcPts val="0"/>
              </a:spcBef>
              <a:buNone/>
            </a:pPr>
            <a:endParaRPr lang="en-US" sz="2400" dirty="0">
              <a:latin typeface="Arial" panose="020B0604020202020204" pitchFamily="34" charset="0"/>
              <a:ea typeface="Cambria" panose="02040503050406030204" pitchFamily="18" charset="0"/>
              <a:cs typeface="Arial" panose="020B0604020202020204" pitchFamily="34" charset="0"/>
            </a:endParaRPr>
          </a:p>
          <a:p>
            <a:pPr marL="45720" indent="0">
              <a:spcBef>
                <a:spcPts val="0"/>
              </a:spcBef>
              <a:buNone/>
            </a:pPr>
            <a:r>
              <a:rPr lang="en-US" sz="1200" dirty="0">
                <a:effectLst/>
                <a:latin typeface="Arial" panose="020B0604020202020204" pitchFamily="34" charset="0"/>
                <a:ea typeface="Cambria" panose="02040503050406030204" pitchFamily="18" charset="0"/>
                <a:cs typeface="Arial" panose="020B0604020202020204" pitchFamily="34" charset="0"/>
              </a:rPr>
              <a:t>Maas et al. (2010). Sleep disturbances and </a:t>
            </a:r>
            <a:r>
              <a:rPr lang="en-US" sz="1200" dirty="0" err="1">
                <a:effectLst/>
                <a:latin typeface="Arial" panose="020B0604020202020204" pitchFamily="34" charset="0"/>
                <a:ea typeface="Cambria" panose="02040503050406030204" pitchFamily="18" charset="0"/>
                <a:cs typeface="Arial" panose="020B0604020202020204" pitchFamily="34" charset="0"/>
              </a:rPr>
              <a:t>behavioural</a:t>
            </a:r>
            <a:r>
              <a:rPr lang="en-US" sz="1200" dirty="0">
                <a:effectLst/>
                <a:latin typeface="Arial" panose="020B0604020202020204" pitchFamily="34" charset="0"/>
                <a:ea typeface="Cambria" panose="02040503050406030204" pitchFamily="18" charset="0"/>
                <a:cs typeface="Arial" panose="020B0604020202020204" pitchFamily="34" charset="0"/>
              </a:rPr>
              <a:t> problems in adults with PWS. </a:t>
            </a:r>
            <a:r>
              <a:rPr lang="en-US" sz="1200" i="1" dirty="0">
                <a:effectLst/>
                <a:latin typeface="Arial" panose="020B0604020202020204" pitchFamily="34" charset="0"/>
                <a:ea typeface="Cambria" panose="02040503050406030204" pitchFamily="18" charset="0"/>
                <a:cs typeface="Arial" panose="020B0604020202020204" pitchFamily="34" charset="0"/>
              </a:rPr>
              <a:t>Journal of Intellectual Disability Research, 54</a:t>
            </a:r>
            <a:r>
              <a:rPr lang="en-US" sz="1200" dirty="0">
                <a:effectLst/>
                <a:latin typeface="Arial" panose="020B0604020202020204" pitchFamily="34" charset="0"/>
                <a:ea typeface="Cambria" panose="02040503050406030204" pitchFamily="18" charset="0"/>
                <a:cs typeface="Arial" panose="020B0604020202020204" pitchFamily="34" charset="0"/>
              </a:rPr>
              <a:t>, 906-917.</a:t>
            </a:r>
          </a:p>
          <a:p>
            <a:pPr marL="45720" indent="0">
              <a:spcBef>
                <a:spcPts val="0"/>
              </a:spcBef>
              <a:buNone/>
            </a:pPr>
            <a:r>
              <a:rPr lang="en-US" sz="1200" dirty="0" err="1">
                <a:latin typeface="Arial" panose="020B0604020202020204" pitchFamily="34" charset="0"/>
                <a:cs typeface="Arial" panose="020B0604020202020204" pitchFamily="34" charset="0"/>
              </a:rPr>
              <a:t>Cataldi</a:t>
            </a:r>
            <a:r>
              <a:rPr lang="en-US" sz="1200" dirty="0">
                <a:latin typeface="Arial" panose="020B0604020202020204" pitchFamily="34" charset="0"/>
                <a:cs typeface="Arial" panose="020B0604020202020204" pitchFamily="34" charset="0"/>
              </a:rPr>
              <a:t> et al. (2021). Sleep disorders in PWS, evidence from animal models and humas. </a:t>
            </a:r>
            <a:r>
              <a:rPr lang="en-US" sz="1200" i="1" dirty="0">
                <a:latin typeface="Arial" panose="020B0604020202020204" pitchFamily="34" charset="0"/>
                <a:cs typeface="Arial" panose="020B0604020202020204" pitchFamily="34" charset="0"/>
              </a:rPr>
              <a:t>Sleep Medicine Reviews, 57,</a:t>
            </a:r>
            <a:r>
              <a:rPr lang="en-US" sz="1200" dirty="0">
                <a:latin typeface="Arial" panose="020B0604020202020204" pitchFamily="34" charset="0"/>
                <a:cs typeface="Arial" panose="020B0604020202020204" pitchFamily="34" charset="0"/>
              </a:rPr>
              <a:t> 101432.</a:t>
            </a:r>
            <a:endParaRPr lang="en-US" sz="1200" dirty="0"/>
          </a:p>
          <a:p>
            <a:endParaRPr lang="en-US" sz="2400"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452324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488" y="228600"/>
            <a:ext cx="8264712" cy="1143000"/>
          </a:xfrm>
          <a:effectLst/>
        </p:spPr>
        <p:txBody>
          <a:bodyPr>
            <a:normAutofit fontScale="90000"/>
          </a:bodyPr>
          <a:lstStyle/>
          <a:p>
            <a:pPr algn="ctr"/>
            <a:r>
              <a:rPr lang="en-US" sz="4000" dirty="0">
                <a:effectLst>
                  <a:outerShdw blurRad="38100" dist="38100" dir="2700000" algn="tl">
                    <a:srgbClr val="000000">
                      <a:alpha val="43137"/>
                    </a:srgbClr>
                  </a:outerShdw>
                </a:effectLst>
                <a:latin typeface="+mn-lt"/>
              </a:rPr>
              <a:t>Sleep Disturbances within I/DD Populations</a:t>
            </a:r>
          </a:p>
        </p:txBody>
      </p:sp>
      <p:sp>
        <p:nvSpPr>
          <p:cNvPr id="3" name="Content Placeholder 2"/>
          <p:cNvSpPr>
            <a:spLocks noGrp="1"/>
          </p:cNvSpPr>
          <p:nvPr>
            <p:ph sz="quarter" idx="13"/>
          </p:nvPr>
        </p:nvSpPr>
        <p:spPr>
          <a:xfrm>
            <a:off x="661013" y="1792840"/>
            <a:ext cx="11237204" cy="5638800"/>
          </a:xfrm>
        </p:spPr>
        <p:txBody>
          <a:bodyPr>
            <a:normAutofit/>
          </a:bodyPr>
          <a:lstStyle/>
          <a:p>
            <a:pPr marL="45720" indent="0">
              <a:spcBef>
                <a:spcPts val="0"/>
              </a:spcBef>
              <a:buNone/>
            </a:pPr>
            <a:r>
              <a:rPr lang="en-US" sz="2400" dirty="0">
                <a:latin typeface="Arial" panose="020B0604020202020204" pitchFamily="34" charset="0"/>
                <a:cs typeface="Arial" panose="020B0604020202020204" pitchFamily="34" charset="0"/>
              </a:rPr>
              <a:t>Most relevant sleep problems across populations:</a:t>
            </a:r>
          </a:p>
          <a:p>
            <a:pPr marL="45720" indent="0">
              <a:spcBef>
                <a:spcPts val="0"/>
              </a:spcBef>
              <a:buNone/>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Sleep onset issues (insomnia, sleep onset association, limit-setting difficulties)</a:t>
            </a:r>
          </a:p>
          <a:p>
            <a:pPr>
              <a:spcBef>
                <a:spcPts val="0"/>
              </a:spcBef>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Sleep maintenance issues (nighttime awakenings)</a:t>
            </a:r>
          </a:p>
          <a:p>
            <a:pPr>
              <a:spcBef>
                <a:spcPts val="0"/>
              </a:spcBef>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Erratic/atypical sleep patterns (circadian rhythm problems)</a:t>
            </a:r>
          </a:p>
          <a:p>
            <a:pPr>
              <a:spcBef>
                <a:spcPts val="0"/>
              </a:spcBef>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Breathing-related (sleep apnea)</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9572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1"/>
          <p:cNvSpPr txBox="1">
            <a:spLocks/>
          </p:cNvSpPr>
          <p:nvPr/>
        </p:nvSpPr>
        <p:spPr>
          <a:xfrm>
            <a:off x="1587500" y="458289"/>
            <a:ext cx="87757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4000" b="0" dirty="0">
                <a:effectLst>
                  <a:outerShdw blurRad="38100" dist="38100" dir="2700000" algn="tl">
                    <a:srgbClr val="000000">
                      <a:alpha val="43137"/>
                    </a:srgbClr>
                  </a:outerShdw>
                </a:effectLst>
                <a:latin typeface="+mn-lt"/>
              </a:rPr>
              <a:t>Behavioral Insomnia</a:t>
            </a:r>
            <a:endParaRPr lang="en-US" sz="2800" b="0" dirty="0">
              <a:effectLst>
                <a:outerShdw blurRad="38100" dist="38100" dir="2700000" algn="tl">
                  <a:srgbClr val="000000">
                    <a:alpha val="43137"/>
                  </a:srgbClr>
                </a:outerShdw>
              </a:effectLst>
              <a:latin typeface="+mn-lt"/>
            </a:endParaRPr>
          </a:p>
        </p:txBody>
      </p:sp>
      <p:sp>
        <p:nvSpPr>
          <p:cNvPr id="12" name="Rectangle 11">
            <a:extLst>
              <a:ext uri="{FF2B5EF4-FFF2-40B4-BE49-F238E27FC236}">
                <a16:creationId xmlns:a16="http://schemas.microsoft.com/office/drawing/2014/main" id="{CDAAA926-6AB9-4206-81E2-24187E078696}"/>
              </a:ext>
            </a:extLst>
          </p:cNvPr>
          <p:cNvSpPr/>
          <p:nvPr/>
        </p:nvSpPr>
        <p:spPr>
          <a:xfrm>
            <a:off x="811658" y="1601289"/>
            <a:ext cx="11229654" cy="4924425"/>
          </a:xfrm>
          <a:prstGeom prst="rect">
            <a:avLst/>
          </a:prstGeom>
        </p:spPr>
        <p:txBody>
          <a:bodyPr wrap="square">
            <a:spAutoFit/>
          </a:bodyPr>
          <a:lstStyle/>
          <a:p>
            <a:pPr>
              <a:spcBef>
                <a:spcPts val="600"/>
              </a:spcBef>
            </a:pPr>
            <a:r>
              <a:rPr lang="en-US" sz="2400" dirty="0">
                <a:latin typeface="Arial" panose="020B0604020202020204" pitchFamily="34" charset="0"/>
                <a:cs typeface="Arial" panose="020B0604020202020204" pitchFamily="34" charset="0"/>
              </a:rPr>
              <a:t>Sleep onset association type:</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Does falling asleep require an extended process that requires special conditions?</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Are the conditions needed for sleep problematic or overly demanding?</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In the absence of the associated conditions, is sleep onset significantly delayed/disrupted?</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Do nighttime awakenings require caregiver intervention for the individual to return to sleep?</a:t>
            </a:r>
          </a:p>
          <a:p>
            <a:pPr>
              <a:spcBef>
                <a:spcPts val="600"/>
              </a:spcBef>
            </a:pPr>
            <a:endParaRPr lang="en-US" sz="2000" dirty="0">
              <a:latin typeface="Arial" panose="020B0604020202020204" pitchFamily="34" charset="0"/>
              <a:cs typeface="Arial" panose="020B0604020202020204" pitchFamily="34" charset="0"/>
            </a:endParaRPr>
          </a:p>
          <a:p>
            <a:pPr>
              <a:spcBef>
                <a:spcPts val="600"/>
              </a:spcBef>
            </a:pPr>
            <a:r>
              <a:rPr lang="en-US" sz="2400" dirty="0">
                <a:latin typeface="Arial" panose="020B0604020202020204" pitchFamily="34" charset="0"/>
                <a:cs typeface="Arial" panose="020B0604020202020204" pitchFamily="34" charset="0"/>
              </a:rPr>
              <a:t>Limit-setting type includes each of the following:</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Does the individual stalls or refuses to go to bed at an appropriate time?</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Does the individual refuse to return to bed following a nighttime awakening?</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Does the caregiver have difficulty establishing limits and enforcing routines surrounding sleep?</a:t>
            </a:r>
          </a:p>
          <a:p>
            <a:pPr>
              <a:spcBef>
                <a:spcPts val="600"/>
              </a:spcBef>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a:p>
            <a:pPr>
              <a:spcBef>
                <a:spcPts val="600"/>
              </a:spcBef>
            </a:pPr>
            <a:r>
              <a:rPr lang="en-US" sz="1400" dirty="0">
                <a:latin typeface="Arial" panose="020B0604020202020204" pitchFamily="34" charset="0"/>
                <a:cs typeface="Arial" panose="020B0604020202020204" pitchFamily="34" charset="0"/>
              </a:rPr>
              <a:t>American Academy of Sleep Medicine (2005)</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5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04800"/>
            <a:ext cx="3352800" cy="1143000"/>
          </a:xfrm>
          <a:effectLst/>
        </p:spPr>
        <p:txBody>
          <a:bodyPr/>
          <a:lstStyle/>
          <a:p>
            <a:pPr algn="ctr"/>
            <a:r>
              <a:rPr lang="en-US" sz="4000" dirty="0">
                <a:effectLst>
                  <a:outerShdw blurRad="38100" dist="38100" dir="2700000" algn="tl">
                    <a:srgbClr val="000000">
                      <a:alpha val="43137"/>
                    </a:srgbClr>
                  </a:outerShdw>
                </a:effectLst>
                <a:latin typeface="+mn-lt"/>
              </a:rPr>
              <a:t>Objectives</a:t>
            </a:r>
          </a:p>
        </p:txBody>
      </p:sp>
      <p:sp>
        <p:nvSpPr>
          <p:cNvPr id="3" name="Content Placeholder 2"/>
          <p:cNvSpPr>
            <a:spLocks noGrp="1"/>
          </p:cNvSpPr>
          <p:nvPr>
            <p:ph sz="quarter" idx="13"/>
          </p:nvPr>
        </p:nvSpPr>
        <p:spPr>
          <a:xfrm>
            <a:off x="623455" y="1634836"/>
            <a:ext cx="10668000" cy="4710546"/>
          </a:xfrm>
        </p:spPr>
        <p:txBody>
          <a:bodyPr>
            <a:normAutofit/>
          </a:bodyPr>
          <a:lstStyle/>
          <a:p>
            <a:pPr marL="45720" indent="0">
              <a:spcBef>
                <a:spcPts val="0"/>
              </a:spcBef>
              <a:buNone/>
            </a:pPr>
            <a:r>
              <a:rPr lang="en-US" sz="2400" dirty="0">
                <a:latin typeface="Arial" panose="020B0604020202020204" pitchFamily="34" charset="0"/>
                <a:cs typeface="Arial" panose="020B0604020202020204" pitchFamily="34" charset="0"/>
              </a:rPr>
              <a:t>Participants will learn about:</a:t>
            </a:r>
          </a:p>
          <a:p>
            <a:pPr marL="45720" indent="0">
              <a:spcBef>
                <a:spcPts val="0"/>
              </a:spcBef>
              <a:buNone/>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331470" indent="-285750">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T</a:t>
            </a:r>
            <a:r>
              <a:rPr lang="en-US" sz="2400" dirty="0">
                <a:effectLst/>
                <a:latin typeface="Arial" panose="020B0604020202020204" pitchFamily="34" charset="0"/>
                <a:ea typeface="Calibri" panose="020F0502020204030204" pitchFamily="34" charset="0"/>
                <a:cs typeface="Arial" panose="020B0604020202020204" pitchFamily="34" charset="0"/>
              </a:rPr>
              <a:t>he most common sleep challenges and reasons why individuals with neurodevelopmental conditions are at increased risk for such difficulties</a:t>
            </a:r>
          </a:p>
          <a:p>
            <a:pPr marL="45720" indent="0">
              <a:spcBef>
                <a:spcPts val="0"/>
              </a:spcBef>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331470" indent="-285750">
              <a:spcBef>
                <a:spcPts val="0"/>
              </a:spcBef>
            </a:pPr>
            <a:r>
              <a:rPr lang="en-US" sz="2400" dirty="0">
                <a:effectLst/>
                <a:latin typeface="Arial" panose="020B0604020202020204" pitchFamily="34" charset="0"/>
                <a:ea typeface="Calibri" panose="020F0502020204030204" pitchFamily="34" charset="0"/>
                <a:cs typeface="Arial" panose="020B0604020202020204" pitchFamily="34" charset="0"/>
              </a:rPr>
              <a:t>Evaluation practices used to assess sleep disorders</a:t>
            </a:r>
            <a:endParaRPr lang="en-US" sz="2400" dirty="0">
              <a:latin typeface="Arial" panose="020B0604020202020204" pitchFamily="34" charset="0"/>
              <a:ea typeface="Calibri" panose="020F0502020204030204" pitchFamily="34" charset="0"/>
              <a:cs typeface="Arial" panose="020B0604020202020204" pitchFamily="34" charset="0"/>
            </a:endParaRPr>
          </a:p>
          <a:p>
            <a:pPr marL="331470" indent="-285750">
              <a:spcBef>
                <a:spcPts val="0"/>
              </a:spcBef>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31470" indent="-285750">
              <a:spcBef>
                <a:spcPts val="0"/>
              </a:spcBef>
            </a:pPr>
            <a:r>
              <a:rPr lang="en-US" sz="2400" dirty="0">
                <a:effectLst/>
                <a:latin typeface="Arial" panose="020B0604020202020204" pitchFamily="34" charset="0"/>
                <a:ea typeface="Calibri" panose="020F0502020204030204" pitchFamily="34" charset="0"/>
                <a:cs typeface="Arial" panose="020B0604020202020204" pitchFamily="34" charset="0"/>
              </a:rPr>
              <a:t>Sleep hygiene recommendations, behavioral interventions, and other treatments for sleep-related challenges</a:t>
            </a:r>
            <a:endParaRPr lang="en-US" sz="2400" dirty="0">
              <a:effectLst/>
              <a:latin typeface="Arial" panose="020B0604020202020204" pitchFamily="34" charset="0"/>
              <a:ea typeface="Cambria" panose="02040503050406030204" pitchFamily="18" charset="0"/>
              <a:cs typeface="Arial" panose="020B0604020202020204" pitchFamily="34" charset="0"/>
            </a:endParaRPr>
          </a:p>
          <a:p>
            <a:pPr marL="45720" indent="0">
              <a:spcBef>
                <a:spcPts val="0"/>
              </a:spcBef>
              <a:buNone/>
            </a:pPr>
            <a:endParaRPr lang="en-US" sz="2400" dirty="0"/>
          </a:p>
          <a:p>
            <a:pPr>
              <a:spcBef>
                <a:spcPts val="0"/>
              </a:spcBef>
            </a:pPr>
            <a:endParaRPr lang="en-US" sz="2400" dirty="0"/>
          </a:p>
          <a:p>
            <a:endParaRPr lang="en-US" sz="2400"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25766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22" name="Picture 3">
            <a:extLst>
              <a:ext uri="{FF2B5EF4-FFF2-40B4-BE49-F238E27FC236}">
                <a16:creationId xmlns:a16="http://schemas.microsoft.com/office/drawing/2014/main" id="{4AE455A1-E235-436B-B93C-C13715323E92}"/>
              </a:ext>
            </a:extLst>
          </p:cNvPr>
          <p:cNvPicPr>
            <a:picLocks noChangeAspect="1"/>
          </p:cNvPicPr>
          <p:nvPr/>
        </p:nvPicPr>
        <p:blipFill rotWithShape="1">
          <a:blip r:embed="rId2">
            <a:alphaModFix amt="40000"/>
          </a:blip>
          <a:srcRect t="15710" r="-1" b="-1"/>
          <a:stretch/>
        </p:blipFill>
        <p:spPr>
          <a:xfrm>
            <a:off x="-1526" y="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A1F965E-E9D0-42EC-B4D7-FF193523E352}"/>
              </a:ext>
            </a:extLst>
          </p:cNvPr>
          <p:cNvSpPr>
            <a:spLocks noGrp="1"/>
          </p:cNvSpPr>
          <p:nvPr>
            <p:ph type="ctrTitle"/>
          </p:nvPr>
        </p:nvSpPr>
        <p:spPr>
          <a:xfrm>
            <a:off x="924821" y="964815"/>
            <a:ext cx="10496773" cy="2387600"/>
          </a:xfrm>
        </p:spPr>
        <p:txBody>
          <a:bodyPr>
            <a:noAutofit/>
          </a:bodyPr>
          <a:lstStyle/>
          <a:p>
            <a:r>
              <a:rPr lang="en-US" sz="4000" dirty="0">
                <a:solidFill>
                  <a:srgbClr val="FFFFFF"/>
                </a:solidFill>
              </a:rPr>
              <a:t>Evaluating Sleep Concerns</a:t>
            </a:r>
          </a:p>
        </p:txBody>
      </p:sp>
    </p:spTree>
    <p:extLst>
      <p:ext uri="{BB962C8B-B14F-4D97-AF65-F5344CB8AC3E}">
        <p14:creationId xmlns:p14="http://schemas.microsoft.com/office/powerpoint/2010/main" val="4045947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04800"/>
            <a:ext cx="7543799" cy="1143000"/>
          </a:xfrm>
          <a:effectLst/>
        </p:spPr>
        <p:txBody>
          <a:bodyPr/>
          <a:lstStyle/>
          <a:p>
            <a:pPr algn="ctr"/>
            <a:r>
              <a:rPr lang="en-US" sz="4000" dirty="0">
                <a:effectLst>
                  <a:outerShdw blurRad="38100" dist="38100" dir="2700000" algn="tl">
                    <a:srgbClr val="000000">
                      <a:alpha val="43137"/>
                    </a:srgbClr>
                  </a:outerShdw>
                </a:effectLst>
                <a:latin typeface="+mn-lt"/>
              </a:rPr>
              <a:t>Practice Guidelines </a:t>
            </a:r>
            <a:r>
              <a:rPr lang="en-US" sz="2400" dirty="0">
                <a:effectLst>
                  <a:outerShdw blurRad="38100" dist="38100" dir="2700000" algn="tl">
                    <a:srgbClr val="000000">
                      <a:alpha val="43137"/>
                    </a:srgbClr>
                  </a:outerShdw>
                </a:effectLst>
                <a:latin typeface="+mn-lt"/>
              </a:rPr>
              <a:t>(for ASD)</a:t>
            </a:r>
            <a:endParaRPr lang="en-US" sz="4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sz="quarter" idx="13"/>
          </p:nvPr>
        </p:nvSpPr>
        <p:spPr>
          <a:xfrm>
            <a:off x="1072676" y="1859280"/>
            <a:ext cx="9710072" cy="4546600"/>
          </a:xfrm>
        </p:spPr>
        <p:txBody>
          <a:bodyPr>
            <a:normAutofit lnSpcReduction="10000"/>
          </a:bodyPr>
          <a:lstStyle/>
          <a:p>
            <a:pPr>
              <a:spcBef>
                <a:spcPts val="1200"/>
              </a:spcBef>
            </a:pPr>
            <a:r>
              <a:rPr lang="en-US" sz="2400" dirty="0">
                <a:latin typeface="Arial" panose="020B0604020202020204" pitchFamily="34" charset="0"/>
                <a:cs typeface="Arial" panose="020B0604020202020204" pitchFamily="34" charset="0"/>
              </a:rPr>
              <a:t>Screen all youth for insomnia/sleep difficulties</a:t>
            </a:r>
          </a:p>
          <a:p>
            <a:pPr>
              <a:spcBef>
                <a:spcPts val="1200"/>
              </a:spcBef>
            </a:pPr>
            <a:r>
              <a:rPr lang="en-US" sz="2400" dirty="0">
                <a:latin typeface="Arial" panose="020B0604020202020204" pitchFamily="34" charset="0"/>
                <a:cs typeface="Arial" panose="020B0604020202020204" pitchFamily="34" charset="0"/>
              </a:rPr>
              <a:t>Screen for potential contributing factors/medical issues</a:t>
            </a:r>
          </a:p>
          <a:p>
            <a:pPr>
              <a:spcBef>
                <a:spcPts val="1200"/>
              </a:spcBef>
            </a:pPr>
            <a:r>
              <a:rPr lang="en-US" sz="2400" dirty="0">
                <a:latin typeface="Arial" panose="020B0604020202020204" pitchFamily="34" charset="0"/>
                <a:cs typeface="Arial" panose="020B0604020202020204" pitchFamily="34" charset="0"/>
              </a:rPr>
              <a:t>Determine need for therapeutic intervention</a:t>
            </a:r>
          </a:p>
          <a:p>
            <a:pPr>
              <a:spcBef>
                <a:spcPts val="1200"/>
              </a:spcBef>
            </a:pPr>
            <a:r>
              <a:rPr lang="en-US" sz="2400" dirty="0">
                <a:latin typeface="Arial" panose="020B0604020202020204" pitchFamily="34" charset="0"/>
                <a:cs typeface="Arial" panose="020B0604020202020204" pitchFamily="34" charset="0"/>
              </a:rPr>
              <a:t>First line: education and behavior strategies</a:t>
            </a:r>
          </a:p>
          <a:p>
            <a:pPr>
              <a:spcBef>
                <a:spcPts val="1200"/>
              </a:spcBef>
            </a:pPr>
            <a:r>
              <a:rPr lang="en-US" sz="2400" dirty="0">
                <a:latin typeface="Arial" panose="020B0604020202020204" pitchFamily="34" charset="0"/>
                <a:cs typeface="Arial" panose="020B0604020202020204" pitchFamily="34" charset="0"/>
              </a:rPr>
              <a:t>Assess indication for pharmacological therapy</a:t>
            </a:r>
          </a:p>
          <a:p>
            <a:pPr>
              <a:spcBef>
                <a:spcPts val="1200"/>
              </a:spcBef>
            </a:pPr>
            <a:r>
              <a:rPr lang="en-US" sz="2400" dirty="0">
                <a:latin typeface="Arial" panose="020B0604020202020204" pitchFamily="34" charset="0"/>
                <a:cs typeface="Arial" panose="020B0604020202020204" pitchFamily="34" charset="0"/>
              </a:rPr>
              <a:t>Follow-up to evaluate effectiveness and tolerance of interventions</a:t>
            </a:r>
          </a:p>
          <a:p>
            <a:pPr>
              <a:spcBef>
                <a:spcPts val="1200"/>
              </a:spcBef>
            </a:pPr>
            <a:endParaRPr lang="en-US" sz="2400" dirty="0">
              <a:latin typeface="Arial" panose="020B0604020202020204" pitchFamily="34" charset="0"/>
              <a:cs typeface="Arial" panose="020B0604020202020204" pitchFamily="34" charset="0"/>
            </a:endParaRPr>
          </a:p>
          <a:p>
            <a:pPr>
              <a:spcBef>
                <a:spcPts val="1200"/>
              </a:spcBef>
            </a:pPr>
            <a:endParaRPr lang="en-US" sz="2400" dirty="0">
              <a:latin typeface="Arial" panose="020B0604020202020204" pitchFamily="34" charset="0"/>
              <a:cs typeface="Arial" panose="020B0604020202020204" pitchFamily="34" charset="0"/>
            </a:endParaRPr>
          </a:p>
          <a:p>
            <a:pPr marL="0" indent="0">
              <a:spcBef>
                <a:spcPts val="1200"/>
              </a:spcBef>
              <a:buNone/>
            </a:pPr>
            <a:endParaRPr lang="en-US" sz="2400" dirty="0">
              <a:latin typeface="Arial" panose="020B0604020202020204" pitchFamily="34" charset="0"/>
              <a:cs typeface="Arial" panose="020B0604020202020204" pitchFamily="34" charset="0"/>
            </a:endParaRPr>
          </a:p>
          <a:p>
            <a:pPr marL="45720" indent="0">
              <a:spcBef>
                <a:spcPts val="1200"/>
              </a:spcBef>
              <a:buNone/>
            </a:pPr>
            <a:r>
              <a:rPr lang="en-US" sz="1400" dirty="0">
                <a:latin typeface="Arial" panose="020B0604020202020204" pitchFamily="34" charset="0"/>
                <a:cs typeface="Arial" panose="020B0604020202020204" pitchFamily="34" charset="0"/>
              </a:rPr>
              <a:t>Malow et al., 2012</a:t>
            </a:r>
          </a:p>
          <a:p>
            <a:pPr marL="45720" indent="0">
              <a:spcBef>
                <a:spcPts val="0"/>
              </a:spcBef>
              <a:buNone/>
            </a:pPr>
            <a:endParaRPr lang="en-US" dirty="0"/>
          </a:p>
          <a:p>
            <a:pPr marL="0" indent="0">
              <a:spcBef>
                <a:spcPts val="0"/>
              </a:spcBef>
              <a:buNone/>
            </a:pPr>
            <a:endParaRPr lang="en-US" dirty="0"/>
          </a:p>
          <a:p>
            <a:pPr>
              <a:spcBef>
                <a:spcPts val="0"/>
              </a:spcBef>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810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04800"/>
            <a:ext cx="7543799" cy="1143000"/>
          </a:xfrm>
          <a:effectLst/>
        </p:spPr>
        <p:txBody>
          <a:bodyPr/>
          <a:lstStyle/>
          <a:p>
            <a:pPr algn="ctr"/>
            <a:r>
              <a:rPr lang="en-US" sz="4000" dirty="0">
                <a:effectLst>
                  <a:outerShdw blurRad="38100" dist="38100" dir="2700000" algn="tl">
                    <a:srgbClr val="000000">
                      <a:alpha val="43137"/>
                    </a:srgbClr>
                  </a:outerShdw>
                </a:effectLst>
                <a:latin typeface="+mn-lt"/>
              </a:rPr>
              <a:t>Screening and Assessment</a:t>
            </a:r>
          </a:p>
        </p:txBody>
      </p:sp>
      <p:sp>
        <p:nvSpPr>
          <p:cNvPr id="3" name="Content Placeholder 2"/>
          <p:cNvSpPr>
            <a:spLocks noGrp="1"/>
          </p:cNvSpPr>
          <p:nvPr>
            <p:ph sz="quarter" idx="13"/>
          </p:nvPr>
        </p:nvSpPr>
        <p:spPr>
          <a:xfrm>
            <a:off x="1869888" y="1798320"/>
            <a:ext cx="8699500" cy="4526280"/>
          </a:xfrm>
        </p:spPr>
        <p:txBody>
          <a:bodyPr/>
          <a:lstStyle/>
          <a:p>
            <a:pPr>
              <a:spcBef>
                <a:spcPts val="1200"/>
              </a:spcBef>
            </a:pPr>
            <a:r>
              <a:rPr lang="en-US" sz="2400" dirty="0">
                <a:latin typeface="Arial" panose="020B0604020202020204" pitchFamily="34" charset="0"/>
                <a:cs typeface="Arial" panose="020B0604020202020204" pitchFamily="34" charset="0"/>
              </a:rPr>
              <a:t>Clinical interview/sleep history</a:t>
            </a:r>
          </a:p>
          <a:p>
            <a:pPr>
              <a:spcBef>
                <a:spcPts val="1200"/>
              </a:spcBef>
            </a:pPr>
            <a:r>
              <a:rPr lang="en-US" sz="2400" dirty="0">
                <a:latin typeface="Arial" panose="020B0604020202020204" pitchFamily="34" charset="0"/>
                <a:cs typeface="Arial" panose="020B0604020202020204" pitchFamily="34" charset="0"/>
              </a:rPr>
              <a:t>Sleep questionnaires (e.g., PSQI, PSQ, BEDS)</a:t>
            </a:r>
          </a:p>
          <a:p>
            <a:pPr>
              <a:spcBef>
                <a:spcPts val="1200"/>
              </a:spcBef>
            </a:pPr>
            <a:r>
              <a:rPr lang="en-US" sz="2400" dirty="0">
                <a:latin typeface="Arial" panose="020B0604020202020204" pitchFamily="34" charset="0"/>
                <a:cs typeface="Arial" panose="020B0604020202020204" pitchFamily="34" charset="0"/>
              </a:rPr>
              <a:t>Sleep diaries (parent-report, self-report)</a:t>
            </a:r>
          </a:p>
          <a:p>
            <a:pPr>
              <a:spcBef>
                <a:spcPts val="1200"/>
              </a:spcBef>
            </a:pPr>
            <a:r>
              <a:rPr lang="en-US" sz="2400" dirty="0">
                <a:latin typeface="Arial" panose="020B0604020202020204" pitchFamily="34" charset="0"/>
                <a:cs typeface="Arial" panose="020B0604020202020204" pitchFamily="34" charset="0"/>
              </a:rPr>
              <a:t>Actigraphy</a:t>
            </a:r>
          </a:p>
          <a:p>
            <a:pPr>
              <a:spcBef>
                <a:spcPts val="1200"/>
              </a:spcBef>
            </a:pPr>
            <a:r>
              <a:rPr lang="en-US" sz="2400" dirty="0">
                <a:latin typeface="Arial" panose="020B0604020202020204" pitchFamily="34" charset="0"/>
                <a:cs typeface="Arial" panose="020B0604020202020204" pitchFamily="34" charset="0"/>
              </a:rPr>
              <a:t>Polysomnography (PSG)</a:t>
            </a:r>
          </a:p>
          <a:p>
            <a:pPr marL="45720" indent="0">
              <a:spcBef>
                <a:spcPts val="0"/>
              </a:spcBef>
              <a:buNone/>
            </a:pPr>
            <a:endParaRPr lang="en-US" dirty="0"/>
          </a:p>
          <a:p>
            <a:pPr>
              <a:spcBef>
                <a:spcPts val="0"/>
              </a:spcBef>
            </a:pPr>
            <a:endParaRPr lang="en-US" dirty="0"/>
          </a:p>
          <a:p>
            <a:pPr>
              <a:spcBef>
                <a:spcPts val="0"/>
              </a:spcBef>
            </a:pPr>
            <a:endParaRPr lang="en-US" dirty="0"/>
          </a:p>
          <a:p>
            <a:pPr marL="0" indent="0">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3424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160338"/>
            <a:ext cx="7543799" cy="1143000"/>
          </a:xfrm>
          <a:effectLst/>
        </p:spPr>
        <p:txBody>
          <a:bodyPr/>
          <a:lstStyle/>
          <a:p>
            <a:pPr algn="ctr"/>
            <a:r>
              <a:rPr lang="en-US" sz="4000" dirty="0">
                <a:effectLst>
                  <a:outerShdw blurRad="38100" dist="38100" dir="2700000" algn="tl">
                    <a:srgbClr val="000000">
                      <a:alpha val="43137"/>
                    </a:srgbClr>
                  </a:outerShdw>
                </a:effectLst>
                <a:latin typeface="+mn-lt"/>
              </a:rPr>
              <a:t>Sleep Interviewing and History</a:t>
            </a:r>
          </a:p>
        </p:txBody>
      </p:sp>
      <p:sp>
        <p:nvSpPr>
          <p:cNvPr id="3" name="Content Placeholder 2"/>
          <p:cNvSpPr>
            <a:spLocks noGrp="1"/>
          </p:cNvSpPr>
          <p:nvPr>
            <p:ph sz="quarter" idx="13"/>
          </p:nvPr>
        </p:nvSpPr>
        <p:spPr>
          <a:xfrm>
            <a:off x="1229360" y="1503680"/>
            <a:ext cx="9966960" cy="5201920"/>
          </a:xfrm>
        </p:spPr>
        <p:txBody>
          <a:bodyPr>
            <a:normAutofit fontScale="92500"/>
          </a:bodyPr>
          <a:lstStyle/>
          <a:p>
            <a:pPr marL="45720" indent="0">
              <a:lnSpc>
                <a:spcPct val="150000"/>
              </a:lnSpc>
              <a:spcBef>
                <a:spcPts val="0"/>
              </a:spcBef>
              <a:buNone/>
            </a:pPr>
            <a:r>
              <a:rPr lang="en-US" b="1" dirty="0">
                <a:latin typeface="Arial" panose="020B0604020202020204" pitchFamily="34" charset="0"/>
                <a:cs typeface="Arial" panose="020B0604020202020204" pitchFamily="34" charset="0"/>
              </a:rPr>
              <a:t>1. </a:t>
            </a:r>
            <a:r>
              <a:rPr lang="en-US" sz="2400" b="1" dirty="0">
                <a:latin typeface="Arial" panose="020B0604020202020204" pitchFamily="34" charset="0"/>
                <a:cs typeface="Arial" panose="020B0604020202020204" pitchFamily="34" charset="0"/>
              </a:rPr>
              <a:t>Sleep schedule and routines</a:t>
            </a:r>
            <a:r>
              <a:rPr lang="en-US" sz="2400" dirty="0">
                <a:latin typeface="Arial" panose="020B0604020202020204" pitchFamily="34" charset="0"/>
                <a:cs typeface="Arial" panose="020B0604020202020204" pitchFamily="34" charset="0"/>
              </a:rPr>
              <a:t>:</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Sleep schedule (bedtime, wake times, naps across week)</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Evening and bedtime routines</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Waking and morning routines (mode of waking, difficulty getting up)</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Timing of naps and routines</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Are any support strategies used? (comfort items, visuals, rewards, etc.)</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Sleep environment (setting, who/what is present during sleep onset)</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Average time of sleep onset latency (subjective estimate)</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Strategies for falling asleep, attitude towards sleep (anxiety)</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16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160338"/>
            <a:ext cx="7543799" cy="1143000"/>
          </a:xfrm>
          <a:effectLst/>
        </p:spPr>
        <p:txBody>
          <a:bodyPr/>
          <a:lstStyle/>
          <a:p>
            <a:pPr algn="ctr"/>
            <a:r>
              <a:rPr lang="en-US" sz="4000" dirty="0">
                <a:effectLst>
                  <a:outerShdw blurRad="38100" dist="38100" dir="2700000" algn="tl">
                    <a:srgbClr val="000000">
                      <a:alpha val="43137"/>
                    </a:srgbClr>
                  </a:outerShdw>
                </a:effectLst>
                <a:latin typeface="+mn-lt"/>
              </a:rPr>
              <a:t>Sleep Interviewing and History</a:t>
            </a:r>
          </a:p>
        </p:txBody>
      </p:sp>
      <p:sp>
        <p:nvSpPr>
          <p:cNvPr id="3" name="Content Placeholder 2"/>
          <p:cNvSpPr>
            <a:spLocks noGrp="1"/>
          </p:cNvSpPr>
          <p:nvPr>
            <p:ph sz="quarter" idx="13"/>
          </p:nvPr>
        </p:nvSpPr>
        <p:spPr>
          <a:xfrm>
            <a:off x="1422123" y="1516698"/>
            <a:ext cx="9960013" cy="5257800"/>
          </a:xfrm>
        </p:spPr>
        <p:txBody>
          <a:bodyPr>
            <a:normAutofit/>
          </a:bodyPr>
          <a:lstStyle/>
          <a:p>
            <a:pPr marL="45720" indent="0">
              <a:lnSpc>
                <a:spcPct val="100000"/>
              </a:lnSpc>
              <a:spcBef>
                <a:spcPts val="600"/>
              </a:spcBef>
              <a:spcAft>
                <a:spcPts val="600"/>
              </a:spcAft>
              <a:buNone/>
            </a:pPr>
            <a:r>
              <a:rPr lang="en-US" sz="2200" b="1" dirty="0">
                <a:latin typeface="Arial" panose="020B0604020202020204" pitchFamily="34" charset="0"/>
                <a:cs typeface="Arial" panose="020B0604020202020204" pitchFamily="34" charset="0"/>
              </a:rPr>
              <a:t>2. Nature of sleep difficulties</a:t>
            </a:r>
            <a:r>
              <a:rPr lang="en-US" sz="2200" dirty="0">
                <a:latin typeface="Arial" panose="020B0604020202020204" pitchFamily="34" charset="0"/>
                <a:cs typeface="Arial" panose="020B0604020202020204" pitchFamily="34" charset="0"/>
              </a:rPr>
              <a:t>:</a:t>
            </a:r>
          </a:p>
          <a:p>
            <a:pPr lvl="1">
              <a:lnSpc>
                <a:spcPct val="100000"/>
              </a:lnSpc>
              <a:spcBef>
                <a:spcPts val="600"/>
              </a:spcBef>
              <a:spcAft>
                <a:spcPts val="60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Difficulty falling asleep (classic or behavioral insomnia)</a:t>
            </a:r>
          </a:p>
          <a:p>
            <a:pPr lvl="1">
              <a:lnSpc>
                <a:spcPct val="100000"/>
              </a:lnSpc>
              <a:spcBef>
                <a:spcPts val="600"/>
              </a:spcBef>
              <a:spcAft>
                <a:spcPts val="60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Circadian timing (when do you feel most alert versus most tired)</a:t>
            </a:r>
          </a:p>
          <a:p>
            <a:pPr lvl="1">
              <a:lnSpc>
                <a:spcPct val="100000"/>
              </a:lnSpc>
              <a:spcBef>
                <a:spcPts val="600"/>
              </a:spcBef>
              <a:spcAft>
                <a:spcPts val="60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Restless legs syndrome (odd leg sensations, periodic limb movements) </a:t>
            </a:r>
          </a:p>
          <a:p>
            <a:pPr lvl="1">
              <a:lnSpc>
                <a:spcPct val="100000"/>
              </a:lnSpc>
              <a:spcBef>
                <a:spcPts val="600"/>
              </a:spcBef>
              <a:spcAft>
                <a:spcPts val="60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Parasomnias (nightmares, night terrors, bruxism, enuresis)</a:t>
            </a:r>
          </a:p>
          <a:p>
            <a:pPr lvl="1">
              <a:lnSpc>
                <a:spcPct val="100000"/>
              </a:lnSpc>
              <a:spcBef>
                <a:spcPts val="600"/>
              </a:spcBef>
              <a:spcAft>
                <a:spcPts val="60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Nighttime awakenings (when do these occur, how long, and how does the individual return to sleep—what are factors causing waking)</a:t>
            </a:r>
          </a:p>
          <a:p>
            <a:pPr lvl="1">
              <a:lnSpc>
                <a:spcPct val="100000"/>
              </a:lnSpc>
              <a:spcBef>
                <a:spcPts val="600"/>
              </a:spcBef>
              <a:spcAft>
                <a:spcPts val="60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Sleep disordered breathing (any gasping, snoring, pauses in breath) </a:t>
            </a:r>
          </a:p>
          <a:p>
            <a:pPr lvl="1">
              <a:lnSpc>
                <a:spcPct val="100000"/>
              </a:lnSpc>
              <a:spcBef>
                <a:spcPts val="600"/>
              </a:spcBef>
              <a:spcAft>
                <a:spcPts val="60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Narcolepsy symptoms (daytime sleepiness, cataplexy, hypnagogic hallucinations, sleep paralysis)</a:t>
            </a:r>
          </a:p>
          <a:p>
            <a:pPr lvl="1">
              <a:lnSpc>
                <a:spcPct val="100000"/>
              </a:lnSpc>
              <a:spcBef>
                <a:spcPts val="600"/>
              </a:spcBef>
              <a:spcAft>
                <a:spcPts val="600"/>
              </a:spcAft>
              <a:buFont typeface="Wingdings" panose="05000000000000000000" pitchFamily="2" charset="2"/>
              <a:buChar char="ü"/>
            </a:pPr>
            <a:r>
              <a:rPr lang="en-US" sz="2200" dirty="0">
                <a:latin typeface="Arial" panose="020B0604020202020204" pitchFamily="34" charset="0"/>
                <a:cs typeface="Arial" panose="020B0604020202020204" pitchFamily="34" charset="0"/>
              </a:rPr>
              <a:t>Duration of sleep problems, any recent contributing factors</a:t>
            </a:r>
          </a:p>
          <a:p>
            <a:pPr marL="45720" indent="0">
              <a:lnSpc>
                <a:spcPct val="150000"/>
              </a:lnSpc>
              <a:spcBef>
                <a:spcPts val="0"/>
              </a:spcBef>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6639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160338"/>
            <a:ext cx="7543799" cy="1143000"/>
          </a:xfrm>
          <a:effectLst/>
        </p:spPr>
        <p:txBody>
          <a:bodyPr/>
          <a:lstStyle/>
          <a:p>
            <a:pPr algn="ctr"/>
            <a:r>
              <a:rPr lang="en-US" sz="4000" dirty="0">
                <a:effectLst>
                  <a:outerShdw blurRad="38100" dist="38100" dir="2700000" algn="tl">
                    <a:srgbClr val="000000">
                      <a:alpha val="43137"/>
                    </a:srgbClr>
                  </a:outerShdw>
                </a:effectLst>
                <a:latin typeface="+mn-lt"/>
              </a:rPr>
              <a:t>Sleep Interviewing and History</a:t>
            </a:r>
          </a:p>
        </p:txBody>
      </p:sp>
      <p:sp>
        <p:nvSpPr>
          <p:cNvPr id="3" name="Content Placeholder 2"/>
          <p:cNvSpPr>
            <a:spLocks noGrp="1"/>
          </p:cNvSpPr>
          <p:nvPr>
            <p:ph sz="quarter" idx="13"/>
          </p:nvPr>
        </p:nvSpPr>
        <p:spPr>
          <a:xfrm>
            <a:off x="1587500" y="787750"/>
            <a:ext cx="9700260" cy="5909912"/>
          </a:xfrm>
        </p:spPr>
        <p:txBody>
          <a:bodyPr>
            <a:normAutofit fontScale="92500" lnSpcReduction="10000"/>
          </a:bodyPr>
          <a:lstStyle/>
          <a:p>
            <a:pPr marL="45720" indent="0">
              <a:lnSpc>
                <a:spcPct val="150000"/>
              </a:lnSpc>
              <a:spcBef>
                <a:spcPts val="0"/>
              </a:spcBef>
              <a:buNone/>
            </a:pPr>
            <a:endParaRPr lang="en-US" sz="2400" dirty="0"/>
          </a:p>
          <a:p>
            <a:pPr marL="45720" indent="0">
              <a:lnSpc>
                <a:spcPct val="150000"/>
              </a:lnSpc>
              <a:spcBef>
                <a:spcPts val="0"/>
              </a:spcBef>
              <a:buNone/>
            </a:pPr>
            <a:r>
              <a:rPr lang="en-US" sz="2400" b="1" dirty="0">
                <a:latin typeface="Arial" panose="020B0604020202020204" pitchFamily="34" charset="0"/>
                <a:cs typeface="Arial" panose="020B0604020202020204" pitchFamily="34" charset="0"/>
              </a:rPr>
              <a:t>3. Other considerations</a:t>
            </a:r>
            <a:r>
              <a:rPr lang="en-US" sz="2400" dirty="0">
                <a:latin typeface="Arial" panose="020B0604020202020204" pitchFamily="34" charset="0"/>
                <a:cs typeface="Arial" panose="020B0604020202020204" pitchFamily="34" charset="0"/>
              </a:rPr>
              <a:t>:</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Medical history (GI issues, pain, seizures, medication use)</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Family history of sleep disturbance</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Developmental history (presence of delays, past sleep history)</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Psychiatric history (mood-related symptoms)</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Nutrition and diet (iron stores, magnesium levels)</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Substances (caffeine intake, nicotine use)</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Recent stressors/changes in routine</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Current medications (antidepressants, decongestants, stimulants)</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Participation in interventions (PT, OT, behavioral health intervention)</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Past sleep interventions</a:t>
            </a:r>
          </a:p>
          <a:p>
            <a:pPr marL="45720" indent="0">
              <a:lnSpc>
                <a:spcPct val="150000"/>
              </a:lnSpc>
              <a:spcBef>
                <a:spcPts val="0"/>
              </a:spcBef>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9367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160338"/>
            <a:ext cx="7543799" cy="1143000"/>
          </a:xfrm>
          <a:effectLst/>
        </p:spPr>
        <p:txBody>
          <a:bodyPr/>
          <a:lstStyle/>
          <a:p>
            <a:pPr algn="ctr"/>
            <a:r>
              <a:rPr lang="en-US" sz="4000" dirty="0">
                <a:effectLst>
                  <a:outerShdw blurRad="38100" dist="38100" dir="2700000" algn="tl">
                    <a:srgbClr val="000000">
                      <a:alpha val="43137"/>
                    </a:srgbClr>
                  </a:outerShdw>
                </a:effectLst>
                <a:latin typeface="+mn-lt"/>
              </a:rPr>
              <a:t>Sleep Interviewing and History</a:t>
            </a:r>
          </a:p>
        </p:txBody>
      </p:sp>
      <p:sp>
        <p:nvSpPr>
          <p:cNvPr id="3" name="Content Placeholder 2"/>
          <p:cNvSpPr>
            <a:spLocks noGrp="1"/>
          </p:cNvSpPr>
          <p:nvPr>
            <p:ph sz="quarter" idx="13"/>
          </p:nvPr>
        </p:nvSpPr>
        <p:spPr>
          <a:xfrm>
            <a:off x="1739900" y="838200"/>
            <a:ext cx="9177816" cy="5867400"/>
          </a:xfrm>
        </p:spPr>
        <p:txBody>
          <a:bodyPr>
            <a:normAutofit/>
          </a:bodyPr>
          <a:lstStyle/>
          <a:p>
            <a:pPr marL="45720" indent="0">
              <a:lnSpc>
                <a:spcPct val="150000"/>
              </a:lnSpc>
              <a:spcBef>
                <a:spcPts val="0"/>
              </a:spcBef>
              <a:buNone/>
            </a:pPr>
            <a:endParaRPr lang="en-US" sz="2400" dirty="0"/>
          </a:p>
          <a:p>
            <a:pPr marL="45720" indent="0">
              <a:lnSpc>
                <a:spcPct val="150000"/>
              </a:lnSpc>
              <a:spcBef>
                <a:spcPts val="0"/>
              </a:spcBef>
              <a:buNone/>
            </a:pPr>
            <a:r>
              <a:rPr lang="en-US" sz="2200" b="1" dirty="0">
                <a:latin typeface="Arial" panose="020B0604020202020204" pitchFamily="34" charset="0"/>
                <a:cs typeface="Arial" panose="020B0604020202020204" pitchFamily="34" charset="0"/>
              </a:rPr>
              <a:t>4. Family-centered topics</a:t>
            </a:r>
          </a:p>
          <a:p>
            <a:pPr lvl="1">
              <a:lnSpc>
                <a:spcPct val="150000"/>
              </a:lnSpc>
              <a:spcBef>
                <a:spcPts val="0"/>
              </a:spcBef>
              <a:buFont typeface="Wingdings" panose="05000000000000000000" pitchFamily="2" charset="2"/>
              <a:buChar char="ü"/>
            </a:pPr>
            <a:r>
              <a:rPr lang="en-US" sz="2200" dirty="0">
                <a:latin typeface="Arial" panose="020B0604020202020204" pitchFamily="34" charset="0"/>
                <a:cs typeface="Arial" panose="020B0604020202020204" pitchFamily="34" charset="0"/>
              </a:rPr>
              <a:t>Family priorities/goals for sleep difficulties</a:t>
            </a:r>
          </a:p>
          <a:p>
            <a:pPr lvl="1">
              <a:lnSpc>
                <a:spcPct val="150000"/>
              </a:lnSpc>
              <a:spcBef>
                <a:spcPts val="0"/>
              </a:spcBef>
              <a:buFont typeface="Wingdings" panose="05000000000000000000" pitchFamily="2" charset="2"/>
              <a:buChar char="ü"/>
            </a:pPr>
            <a:r>
              <a:rPr lang="en-US" sz="2200" dirty="0">
                <a:latin typeface="Arial" panose="020B0604020202020204" pitchFamily="34" charset="0"/>
                <a:cs typeface="Arial" panose="020B0604020202020204" pitchFamily="34" charset="0"/>
              </a:rPr>
              <a:t>Intensity of intervention tolerated by individual/family</a:t>
            </a:r>
          </a:p>
          <a:p>
            <a:pPr lvl="1">
              <a:lnSpc>
                <a:spcPct val="150000"/>
              </a:lnSpc>
              <a:spcBef>
                <a:spcPts val="0"/>
              </a:spcBef>
              <a:buFont typeface="Wingdings" panose="05000000000000000000" pitchFamily="2" charset="2"/>
              <a:buChar char="ü"/>
            </a:pPr>
            <a:r>
              <a:rPr lang="en-US" sz="2200" dirty="0">
                <a:latin typeface="Arial" panose="020B0604020202020204" pitchFamily="34" charset="0"/>
                <a:cs typeface="Arial" panose="020B0604020202020204" pitchFamily="34" charset="0"/>
              </a:rPr>
              <a:t>Co-sleeping/family sleeping arrangements</a:t>
            </a:r>
          </a:p>
          <a:p>
            <a:pPr lvl="1">
              <a:lnSpc>
                <a:spcPct val="150000"/>
              </a:lnSpc>
              <a:spcBef>
                <a:spcPts val="0"/>
              </a:spcBef>
              <a:buFont typeface="Wingdings" panose="05000000000000000000" pitchFamily="2" charset="2"/>
              <a:buChar char="ü"/>
            </a:pPr>
            <a:r>
              <a:rPr lang="en-US" sz="2200" dirty="0">
                <a:latin typeface="Arial" panose="020B0604020202020204" pitchFamily="34" charset="0"/>
                <a:cs typeface="Arial" panose="020B0604020202020204" pitchFamily="34" charset="0"/>
              </a:rPr>
              <a:t>Consideration of treatment/support needs for daytime behaviors</a:t>
            </a:r>
          </a:p>
          <a:p>
            <a:pPr lvl="1">
              <a:lnSpc>
                <a:spcPct val="150000"/>
              </a:lnSpc>
              <a:spcBef>
                <a:spcPts val="0"/>
              </a:spcBef>
              <a:buFont typeface="Wingdings" panose="05000000000000000000" pitchFamily="2" charset="2"/>
              <a:buChar char="ü"/>
            </a:pPr>
            <a:r>
              <a:rPr lang="en-US" sz="2200" dirty="0">
                <a:latin typeface="Arial" panose="020B0604020202020204" pitchFamily="34" charset="0"/>
                <a:cs typeface="Arial" panose="020B0604020202020204" pitchFamily="34" charset="0"/>
              </a:rPr>
              <a:t>Identification of sleep aids versus sleep crutches (subjective)</a:t>
            </a:r>
          </a:p>
          <a:p>
            <a:pPr marL="45720" indent="0">
              <a:lnSpc>
                <a:spcPct val="150000"/>
              </a:lnSpc>
              <a:spcBef>
                <a:spcPts val="0"/>
              </a:spcBef>
              <a:buNone/>
            </a:pPr>
            <a:endParaRPr lang="en-US" sz="2400" dirty="0"/>
          </a:p>
          <a:p>
            <a:pPr marL="45720" indent="0">
              <a:lnSpc>
                <a:spcPct val="150000"/>
              </a:lnSpc>
              <a:spcBef>
                <a:spcPts val="0"/>
              </a:spcBef>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7851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160338"/>
            <a:ext cx="7543799" cy="1143000"/>
          </a:xfrm>
          <a:effectLst/>
        </p:spPr>
        <p:txBody>
          <a:bodyPr/>
          <a:lstStyle/>
          <a:p>
            <a:pPr algn="ctr"/>
            <a:r>
              <a:rPr lang="en-US" sz="4000" dirty="0">
                <a:effectLst>
                  <a:outerShdw blurRad="38100" dist="38100" dir="2700000" algn="tl">
                    <a:srgbClr val="000000">
                      <a:alpha val="43137"/>
                    </a:srgbClr>
                  </a:outerShdw>
                </a:effectLst>
                <a:latin typeface="+mn-lt"/>
              </a:rPr>
              <a:t>Sleep Diaries</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95629" y="1447801"/>
            <a:ext cx="8229341" cy="4495799"/>
          </a:xfrm>
          <a:prstGeom prst="rect">
            <a:avLst/>
          </a:prstGeom>
        </p:spPr>
      </p:pic>
    </p:spTree>
    <p:extLst>
      <p:ext uri="{BB962C8B-B14F-4D97-AF65-F5344CB8AC3E}">
        <p14:creationId xmlns:p14="http://schemas.microsoft.com/office/powerpoint/2010/main" val="205588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160338"/>
            <a:ext cx="7543799" cy="1143000"/>
          </a:xfrm>
          <a:effectLst/>
        </p:spPr>
        <p:txBody>
          <a:bodyPr/>
          <a:lstStyle/>
          <a:p>
            <a:pPr algn="ctr"/>
            <a:r>
              <a:rPr lang="en-US" sz="4000" dirty="0">
                <a:effectLst>
                  <a:outerShdw blurRad="38100" dist="38100" dir="2700000" algn="tl">
                    <a:srgbClr val="000000">
                      <a:alpha val="43137"/>
                    </a:srgbClr>
                  </a:outerShdw>
                </a:effectLst>
                <a:latin typeface="+mn-lt"/>
              </a:rPr>
              <a:t>Sleep Diaries</a:t>
            </a:r>
          </a:p>
        </p:txBody>
      </p:sp>
      <p:sp>
        <p:nvSpPr>
          <p:cNvPr id="3" name="Content Placeholder 2"/>
          <p:cNvSpPr>
            <a:spLocks noGrp="1"/>
          </p:cNvSpPr>
          <p:nvPr>
            <p:ph sz="quarter" idx="13"/>
          </p:nvPr>
        </p:nvSpPr>
        <p:spPr>
          <a:xfrm>
            <a:off x="1739900" y="838200"/>
            <a:ext cx="8699500" cy="5867400"/>
          </a:xfrm>
        </p:spPr>
        <p:txBody>
          <a:bodyPr>
            <a:normAutofit/>
          </a:bodyPr>
          <a:lstStyle/>
          <a:p>
            <a:pPr marL="45720" indent="0">
              <a:lnSpc>
                <a:spcPct val="150000"/>
              </a:lnSpc>
              <a:spcBef>
                <a:spcPts val="0"/>
              </a:spcBef>
              <a:buNone/>
            </a:pPr>
            <a:endParaRPr lang="en-US" sz="2400" dirty="0"/>
          </a:p>
          <a:p>
            <a:pPr marL="45720" indent="0">
              <a:lnSpc>
                <a:spcPct val="150000"/>
              </a:lnSpc>
              <a:spcBef>
                <a:spcPts val="0"/>
              </a:spcBef>
              <a:buNone/>
            </a:pPr>
            <a:r>
              <a:rPr lang="en-US" sz="2400" b="1" dirty="0">
                <a:latin typeface="Arial" panose="020B0604020202020204" pitchFamily="34" charset="0"/>
                <a:cs typeface="Arial" panose="020B0604020202020204" pitchFamily="34" charset="0"/>
              </a:rPr>
              <a:t>Problems with sleep diaries?</a:t>
            </a:r>
          </a:p>
          <a:p>
            <a:pPr>
              <a:spcBef>
                <a:spcPts val="1200"/>
              </a:spcBef>
            </a:pPr>
            <a:r>
              <a:rPr lang="en-US" sz="2400" dirty="0">
                <a:latin typeface="Arial" panose="020B0604020202020204" pitchFamily="34" charset="0"/>
                <a:cs typeface="Arial" panose="020B0604020202020204" pitchFamily="34" charset="0"/>
              </a:rPr>
              <a:t>Can be subjective (individuals are asked to avoid watching the clock)</a:t>
            </a:r>
          </a:p>
          <a:p>
            <a:pPr>
              <a:spcBef>
                <a:spcPts val="1200"/>
              </a:spcBef>
            </a:pPr>
            <a:r>
              <a:rPr lang="en-US" sz="2400" dirty="0">
                <a:latin typeface="Arial" panose="020B0604020202020204" pitchFamily="34" charset="0"/>
                <a:cs typeface="Arial" panose="020B0604020202020204" pitchFamily="34" charset="0"/>
              </a:rPr>
              <a:t>Younger children and some individuals with developmental disabilities may not be accurate reporters</a:t>
            </a:r>
          </a:p>
          <a:p>
            <a:pPr>
              <a:spcBef>
                <a:spcPts val="1200"/>
              </a:spcBef>
            </a:pPr>
            <a:r>
              <a:rPr lang="en-US" sz="2400" dirty="0">
                <a:latin typeface="Arial" panose="020B0604020202020204" pitchFamily="34" charset="0"/>
                <a:cs typeface="Arial" panose="020B0604020202020204" pitchFamily="34" charset="0"/>
              </a:rPr>
              <a:t>Caregivers may not be aware of their family member’s sleep patterns throughout the night</a:t>
            </a:r>
          </a:p>
          <a:p>
            <a:pPr marL="45720" indent="0">
              <a:lnSpc>
                <a:spcPct val="150000"/>
              </a:lnSpc>
              <a:spcBef>
                <a:spcPts val="0"/>
              </a:spcBef>
              <a:buNone/>
            </a:pPr>
            <a:endParaRPr lang="en-US" sz="2400" dirty="0"/>
          </a:p>
          <a:p>
            <a:pPr marL="45720" indent="0">
              <a:lnSpc>
                <a:spcPct val="150000"/>
              </a:lnSpc>
              <a:spcBef>
                <a:spcPts val="0"/>
              </a:spcBef>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311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160338"/>
            <a:ext cx="7543799" cy="1143000"/>
          </a:xfrm>
          <a:effectLst/>
        </p:spPr>
        <p:txBody>
          <a:bodyPr/>
          <a:lstStyle/>
          <a:p>
            <a:pPr algn="ctr"/>
            <a:r>
              <a:rPr lang="en-US" sz="4000" dirty="0">
                <a:effectLst>
                  <a:outerShdw blurRad="38100" dist="38100" dir="2700000" algn="tl">
                    <a:srgbClr val="000000">
                      <a:alpha val="43137"/>
                    </a:srgbClr>
                  </a:outerShdw>
                </a:effectLst>
                <a:latin typeface="+mn-lt"/>
              </a:rPr>
              <a:t>Actigraphy</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485" y="1224897"/>
            <a:ext cx="1116228" cy="261360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038599"/>
            <a:ext cx="3733800" cy="274544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994" y="4038599"/>
            <a:ext cx="3875835" cy="2635568"/>
          </a:xfrm>
          <a:prstGeom prst="rect">
            <a:avLst/>
          </a:prstGeom>
        </p:spPr>
      </p:pic>
      <p:sp>
        <p:nvSpPr>
          <p:cNvPr id="12" name="Content Placeholder 2"/>
          <p:cNvSpPr>
            <a:spLocks noGrp="1"/>
          </p:cNvSpPr>
          <p:nvPr>
            <p:ph sz="quarter" idx="13"/>
          </p:nvPr>
        </p:nvSpPr>
        <p:spPr>
          <a:xfrm>
            <a:off x="1188720" y="1303338"/>
            <a:ext cx="8107680" cy="5402262"/>
          </a:xfrm>
        </p:spPr>
        <p:txBody>
          <a:bodyPr>
            <a:normAutofit/>
          </a:bodyPr>
          <a:lstStyle/>
          <a:p>
            <a:pPr>
              <a:spcBef>
                <a:spcPts val="1200"/>
              </a:spcBef>
            </a:pPr>
            <a:r>
              <a:rPr lang="en-US" sz="2400" dirty="0">
                <a:latin typeface="Arial" panose="020B0604020202020204" pitchFamily="34" charset="0"/>
                <a:cs typeface="Arial" panose="020B0604020202020204" pitchFamily="34" charset="0"/>
              </a:rPr>
              <a:t>Accelerometer measures movement to assess sleep-wake patterns (less accurate than PSG)</a:t>
            </a:r>
          </a:p>
          <a:p>
            <a:pPr>
              <a:spcBef>
                <a:spcPts val="1200"/>
              </a:spcBef>
            </a:pPr>
            <a:r>
              <a:rPr lang="en-US" sz="2400" dirty="0">
                <a:latin typeface="Arial" panose="020B0604020202020204" pitchFamily="34" charset="0"/>
                <a:cs typeface="Arial" panose="020B0604020202020204" pitchFamily="34" charset="0"/>
              </a:rPr>
              <a:t>Easy to use, can record multiple nights of data</a:t>
            </a:r>
          </a:p>
          <a:p>
            <a:pPr>
              <a:spcBef>
                <a:spcPts val="1200"/>
              </a:spcBef>
            </a:pPr>
            <a:r>
              <a:rPr lang="en-US" sz="2400" dirty="0">
                <a:latin typeface="Arial" panose="020B0604020202020204" pitchFamily="34" charset="0"/>
                <a:cs typeface="Arial" panose="020B0604020202020204" pitchFamily="34" charset="0"/>
              </a:rPr>
              <a:t>More affordable tool for researchers</a:t>
            </a:r>
          </a:p>
          <a:p>
            <a:pPr>
              <a:spcBef>
                <a:spcPts val="1200"/>
              </a:spcBef>
            </a:pPr>
            <a:r>
              <a:rPr lang="en-US" sz="2400" dirty="0">
                <a:latin typeface="Arial" panose="020B0604020202020204" pitchFamily="34" charset="0"/>
                <a:cs typeface="Arial" panose="020B0604020202020204" pitchFamily="34" charset="0"/>
              </a:rPr>
              <a:t>Invasive for children</a:t>
            </a:r>
          </a:p>
          <a:p>
            <a:pPr>
              <a:spcBef>
                <a:spcPts val="1200"/>
              </a:spcBef>
            </a:pPr>
            <a:r>
              <a:rPr lang="en-US" sz="2400" dirty="0">
                <a:latin typeface="Arial" panose="020B0604020202020204" pitchFamily="34" charset="0"/>
                <a:cs typeface="Arial" panose="020B0604020202020204" pitchFamily="34" charset="0"/>
              </a:rPr>
              <a:t>Insurance reimbursement varies (experimental method)</a:t>
            </a:r>
          </a:p>
          <a:p>
            <a:pPr marL="45720" indent="0">
              <a:spcBef>
                <a:spcPts val="1200"/>
              </a:spcBef>
              <a:buNone/>
            </a:pPr>
            <a:endParaRPr lang="en-US" dirty="0"/>
          </a:p>
          <a:p>
            <a:pPr marL="45720" indent="0">
              <a:lnSpc>
                <a:spcPct val="150000"/>
              </a:lnSpc>
              <a:spcBef>
                <a:spcPts val="0"/>
              </a:spcBef>
              <a:buNone/>
            </a:pPr>
            <a:endParaRPr lang="en-US" sz="2400" dirty="0"/>
          </a:p>
          <a:p>
            <a:pPr marL="45720" indent="0">
              <a:lnSpc>
                <a:spcPct val="150000"/>
              </a:lnSpc>
              <a:spcBef>
                <a:spcPts val="0"/>
              </a:spcBef>
              <a:buNone/>
            </a:pPr>
            <a:endParaRPr lang="en-US" dirty="0"/>
          </a:p>
        </p:txBody>
      </p:sp>
    </p:spTree>
    <p:extLst>
      <p:ext uri="{BB962C8B-B14F-4D97-AF65-F5344CB8AC3E}">
        <p14:creationId xmlns:p14="http://schemas.microsoft.com/office/powerpoint/2010/main" val="380940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22" name="Picture 3">
            <a:extLst>
              <a:ext uri="{FF2B5EF4-FFF2-40B4-BE49-F238E27FC236}">
                <a16:creationId xmlns:a16="http://schemas.microsoft.com/office/drawing/2014/main" id="{4AE455A1-E235-436B-B93C-C13715323E92}"/>
              </a:ext>
            </a:extLst>
          </p:cNvPr>
          <p:cNvPicPr>
            <a:picLocks noChangeAspect="1"/>
          </p:cNvPicPr>
          <p:nvPr/>
        </p:nvPicPr>
        <p:blipFill rotWithShape="1">
          <a:blip r:embed="rId2">
            <a:alphaModFix amt="40000"/>
          </a:blip>
          <a:srcRect t="15710" r="-1" b="-1"/>
          <a:stretch/>
        </p:blipFill>
        <p:spPr>
          <a:xfrm>
            <a:off x="-1526" y="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A1F965E-E9D0-42EC-B4D7-FF193523E352}"/>
              </a:ext>
            </a:extLst>
          </p:cNvPr>
          <p:cNvSpPr>
            <a:spLocks noGrp="1"/>
          </p:cNvSpPr>
          <p:nvPr>
            <p:ph type="ctrTitle"/>
          </p:nvPr>
        </p:nvSpPr>
        <p:spPr>
          <a:xfrm>
            <a:off x="924821" y="964815"/>
            <a:ext cx="10496773" cy="2387600"/>
          </a:xfrm>
        </p:spPr>
        <p:txBody>
          <a:bodyPr>
            <a:noAutofit/>
          </a:bodyPr>
          <a:lstStyle/>
          <a:p>
            <a:r>
              <a:rPr lang="en-US" sz="4000" dirty="0">
                <a:solidFill>
                  <a:srgbClr val="FFFFFF"/>
                </a:solidFill>
              </a:rPr>
              <a:t>Let’s Talk About Sleep Basics</a:t>
            </a:r>
          </a:p>
        </p:txBody>
      </p:sp>
    </p:spTree>
    <p:extLst>
      <p:ext uri="{BB962C8B-B14F-4D97-AF65-F5344CB8AC3E}">
        <p14:creationId xmlns:p14="http://schemas.microsoft.com/office/powerpoint/2010/main" val="942984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481" y="225111"/>
            <a:ext cx="7543799" cy="1143000"/>
          </a:xfrm>
          <a:effectLst/>
        </p:spPr>
        <p:txBody>
          <a:bodyPr/>
          <a:lstStyle/>
          <a:p>
            <a:pPr algn="ctr"/>
            <a:r>
              <a:rPr lang="en-US" sz="4000" dirty="0">
                <a:effectLst>
                  <a:outerShdw blurRad="38100" dist="38100" dir="2700000" algn="tl">
                    <a:srgbClr val="000000">
                      <a:alpha val="43137"/>
                    </a:srgbClr>
                  </a:outerShdw>
                </a:effectLst>
                <a:latin typeface="+mn-lt"/>
              </a:rPr>
              <a:t>Polysomnography (PSG)</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240" y="4433200"/>
            <a:ext cx="3395036" cy="2264462"/>
          </a:xfrm>
          <a:prstGeom prst="rect">
            <a:avLst/>
          </a:prstGeom>
        </p:spPr>
      </p:pic>
      <p:sp>
        <p:nvSpPr>
          <p:cNvPr id="12" name="Content Placeholder 2"/>
          <p:cNvSpPr>
            <a:spLocks noGrp="1"/>
          </p:cNvSpPr>
          <p:nvPr>
            <p:ph sz="quarter" idx="13"/>
          </p:nvPr>
        </p:nvSpPr>
        <p:spPr>
          <a:xfrm>
            <a:off x="1860550" y="1432884"/>
            <a:ext cx="8699500" cy="2870770"/>
          </a:xfrm>
        </p:spPr>
        <p:txBody>
          <a:bodyPr>
            <a:normAutofit/>
          </a:bodyPr>
          <a:lstStyle/>
          <a:p>
            <a:pPr>
              <a:spcBef>
                <a:spcPts val="1200"/>
              </a:spcBef>
            </a:pPr>
            <a:r>
              <a:rPr lang="en-US" sz="2400" dirty="0">
                <a:latin typeface="Arial" panose="020B0604020202020204" pitchFamily="34" charset="0"/>
                <a:cs typeface="Arial" panose="020B0604020202020204" pitchFamily="34" charset="0"/>
              </a:rPr>
              <a:t>Gold standard tool for assessing sleep</a:t>
            </a:r>
          </a:p>
          <a:p>
            <a:pPr>
              <a:spcBef>
                <a:spcPts val="1200"/>
              </a:spcBef>
            </a:pPr>
            <a:r>
              <a:rPr lang="en-US" sz="2400" dirty="0">
                <a:latin typeface="Arial" panose="020B0604020202020204" pitchFamily="34" charset="0"/>
                <a:cs typeface="Arial" panose="020B0604020202020204" pitchFamily="34" charset="0"/>
              </a:rPr>
              <a:t>Can assess physiological factors affecting sleep (e.g., apnea)</a:t>
            </a:r>
          </a:p>
          <a:p>
            <a:pPr>
              <a:spcBef>
                <a:spcPts val="1200"/>
              </a:spcBef>
            </a:pPr>
            <a:r>
              <a:rPr lang="en-US" sz="2400" dirty="0">
                <a:latin typeface="Arial" panose="020B0604020202020204" pitchFamily="34" charset="0"/>
                <a:cs typeface="Arial" panose="020B0604020202020204" pitchFamily="34" charset="0"/>
              </a:rPr>
              <a:t>Typically done over night in lab-setting</a:t>
            </a:r>
          </a:p>
          <a:p>
            <a:pPr>
              <a:spcBef>
                <a:spcPts val="1200"/>
              </a:spcBef>
            </a:pPr>
            <a:r>
              <a:rPr lang="en-US" sz="2400" dirty="0">
                <a:latin typeface="Arial" panose="020B0604020202020204" pitchFamily="34" charset="0"/>
                <a:cs typeface="Arial" panose="020B0604020202020204" pitchFamily="34" charset="0"/>
              </a:rPr>
              <a:t>Used when deemed medically necessary (not first line)</a:t>
            </a:r>
          </a:p>
          <a:p>
            <a:pPr>
              <a:spcBef>
                <a:spcPts val="1200"/>
              </a:spcBef>
            </a:pPr>
            <a:r>
              <a:rPr lang="en-US" sz="2400" dirty="0">
                <a:latin typeface="Arial" panose="020B0604020202020204" pitchFamily="34" charset="0"/>
                <a:cs typeface="Arial" panose="020B0604020202020204" pitchFamily="34" charset="0"/>
              </a:rPr>
              <a:t>Can be invasive and difficult for individuals to tolerate</a:t>
            </a:r>
          </a:p>
          <a:p>
            <a:pPr>
              <a:spcBef>
                <a:spcPts val="1200"/>
              </a:spcBef>
            </a:pPr>
            <a:r>
              <a:rPr lang="en-US" sz="2400" dirty="0">
                <a:latin typeface="Arial" panose="020B0604020202020204" pitchFamily="34" charset="0"/>
                <a:cs typeface="Arial" panose="020B0604020202020204" pitchFamily="34" charset="0"/>
              </a:rPr>
              <a:t>May not yield meaningful findings</a:t>
            </a:r>
          </a:p>
          <a:p>
            <a:pPr marL="45720" indent="0">
              <a:spcBef>
                <a:spcPts val="1200"/>
              </a:spcBef>
              <a:buNone/>
            </a:pPr>
            <a:endParaRPr lang="en-US" dirty="0"/>
          </a:p>
          <a:p>
            <a:pPr marL="45720" indent="0">
              <a:lnSpc>
                <a:spcPct val="150000"/>
              </a:lnSpc>
              <a:spcBef>
                <a:spcPts val="0"/>
              </a:spcBef>
              <a:buNone/>
            </a:pPr>
            <a:endParaRPr lang="en-US" sz="2400" dirty="0"/>
          </a:p>
          <a:p>
            <a:pPr marL="45720" indent="0">
              <a:lnSpc>
                <a:spcPct val="150000"/>
              </a:lnSpc>
              <a:spcBef>
                <a:spcPts val="0"/>
              </a:spcBef>
              <a:buNone/>
            </a:pPr>
            <a:endParaRPr lang="en-US" dirty="0"/>
          </a:p>
        </p:txBody>
      </p:sp>
    </p:spTree>
    <p:extLst>
      <p:ext uri="{BB962C8B-B14F-4D97-AF65-F5344CB8AC3E}">
        <p14:creationId xmlns:p14="http://schemas.microsoft.com/office/powerpoint/2010/main" val="29715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22" name="Picture 3">
            <a:extLst>
              <a:ext uri="{FF2B5EF4-FFF2-40B4-BE49-F238E27FC236}">
                <a16:creationId xmlns:a16="http://schemas.microsoft.com/office/drawing/2014/main" id="{4AE455A1-E235-436B-B93C-C13715323E92}"/>
              </a:ext>
            </a:extLst>
          </p:cNvPr>
          <p:cNvPicPr>
            <a:picLocks noChangeAspect="1"/>
          </p:cNvPicPr>
          <p:nvPr/>
        </p:nvPicPr>
        <p:blipFill rotWithShape="1">
          <a:blip r:embed="rId2">
            <a:alphaModFix amt="40000"/>
          </a:blip>
          <a:srcRect t="15710" r="-1" b="-1"/>
          <a:stretch/>
        </p:blipFill>
        <p:spPr>
          <a:xfrm>
            <a:off x="-1526" y="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A1F965E-E9D0-42EC-B4D7-FF193523E352}"/>
              </a:ext>
            </a:extLst>
          </p:cNvPr>
          <p:cNvSpPr>
            <a:spLocks noGrp="1"/>
          </p:cNvSpPr>
          <p:nvPr>
            <p:ph type="ctrTitle"/>
          </p:nvPr>
        </p:nvSpPr>
        <p:spPr>
          <a:xfrm>
            <a:off x="924821" y="964815"/>
            <a:ext cx="10496773" cy="2387600"/>
          </a:xfrm>
        </p:spPr>
        <p:txBody>
          <a:bodyPr>
            <a:noAutofit/>
          </a:bodyPr>
          <a:lstStyle/>
          <a:p>
            <a:r>
              <a:rPr lang="en-US" sz="4000" dirty="0">
                <a:solidFill>
                  <a:srgbClr val="FFFFFF"/>
                </a:solidFill>
              </a:rPr>
              <a:t>Addressing Sleep Problems</a:t>
            </a:r>
          </a:p>
        </p:txBody>
      </p:sp>
    </p:spTree>
    <p:extLst>
      <p:ext uri="{BB962C8B-B14F-4D97-AF65-F5344CB8AC3E}">
        <p14:creationId xmlns:p14="http://schemas.microsoft.com/office/powerpoint/2010/main" val="2998797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471" y="304800"/>
            <a:ext cx="6499952" cy="1143000"/>
          </a:xfrm>
          <a:effectLst/>
        </p:spPr>
        <p:txBody>
          <a:bodyPr>
            <a:normAutofit/>
          </a:bodyPr>
          <a:lstStyle/>
          <a:p>
            <a:pPr algn="ctr"/>
            <a:r>
              <a:rPr lang="en-US" sz="4000" dirty="0">
                <a:effectLst>
                  <a:outerShdw blurRad="38100" dist="38100" dir="2700000" algn="tl">
                    <a:srgbClr val="000000">
                      <a:alpha val="43137"/>
                    </a:srgbClr>
                  </a:outerShdw>
                </a:effectLst>
                <a:latin typeface="+mn-lt"/>
              </a:rPr>
              <a:t>Behavioral Sleep Interventions</a:t>
            </a:r>
          </a:p>
        </p:txBody>
      </p:sp>
      <p:sp>
        <p:nvSpPr>
          <p:cNvPr id="3" name="Content Placeholder 2"/>
          <p:cNvSpPr>
            <a:spLocks noGrp="1"/>
          </p:cNvSpPr>
          <p:nvPr>
            <p:ph sz="quarter" idx="13"/>
          </p:nvPr>
        </p:nvSpPr>
        <p:spPr>
          <a:xfrm>
            <a:off x="702364" y="1602037"/>
            <a:ext cx="11377875" cy="5105400"/>
          </a:xfrm>
        </p:spPr>
        <p:txBody>
          <a:bodyPr>
            <a:normAutofit fontScale="92500" lnSpcReduction="10000"/>
          </a:bodyPr>
          <a:lstStyle/>
          <a:p>
            <a:pPr>
              <a:spcBef>
                <a:spcPts val="1200"/>
              </a:spcBef>
              <a:spcAft>
                <a:spcPts val="1200"/>
              </a:spcAft>
            </a:pPr>
            <a:r>
              <a:rPr lang="en-US" sz="2400" dirty="0">
                <a:latin typeface="Arial" panose="020B0604020202020204" pitchFamily="34" charset="0"/>
                <a:cs typeface="Arial" panose="020B0604020202020204" pitchFamily="34" charset="0"/>
              </a:rPr>
              <a:t>Sleep hygiene strategies are the recommended first line intervention</a:t>
            </a:r>
          </a:p>
          <a:p>
            <a:pPr>
              <a:spcBef>
                <a:spcPts val="1200"/>
              </a:spcBef>
              <a:spcAft>
                <a:spcPts val="1200"/>
              </a:spcAft>
            </a:pPr>
            <a:r>
              <a:rPr lang="en-US" sz="2400" dirty="0">
                <a:latin typeface="Arial" panose="020B0604020202020204" pitchFamily="34" charset="0"/>
                <a:cs typeface="Arial" panose="020B0604020202020204" pitchFamily="34" charset="0"/>
              </a:rPr>
              <a:t>The earlier, the better in terms of implementing approaches across development</a:t>
            </a:r>
          </a:p>
          <a:p>
            <a:pPr>
              <a:spcBef>
                <a:spcPts val="1200"/>
              </a:spcBef>
              <a:spcAft>
                <a:spcPts val="1200"/>
              </a:spcAft>
            </a:pPr>
            <a:r>
              <a:rPr lang="en-US" sz="2400" dirty="0">
                <a:latin typeface="Arial" panose="020B0604020202020204" pitchFamily="34" charset="0"/>
                <a:cs typeface="Arial" panose="020B0604020202020204" pitchFamily="34" charset="0"/>
              </a:rPr>
              <a:t>Tried and true behavioral sleep training methods are effective for I/DD populations—</a:t>
            </a:r>
            <a:r>
              <a:rPr lang="en-US" sz="2400" b="1" dirty="0">
                <a:latin typeface="Arial" panose="020B0604020202020204" pitchFamily="34" charset="0"/>
                <a:cs typeface="Arial" panose="020B0604020202020204" pitchFamily="34" charset="0"/>
              </a:rPr>
              <a:t>the goal is to teach individuals the crucial skill of falling asleep independently</a:t>
            </a:r>
          </a:p>
          <a:p>
            <a:pPr>
              <a:spcBef>
                <a:spcPts val="1200"/>
              </a:spcBef>
              <a:spcAft>
                <a:spcPts val="1200"/>
              </a:spcAft>
            </a:pPr>
            <a:r>
              <a:rPr lang="en-US" sz="2400" dirty="0">
                <a:latin typeface="Arial" panose="020B0604020202020204" pitchFamily="34" charset="0"/>
                <a:cs typeface="Arial" panose="020B0604020202020204" pitchFamily="34" charset="0"/>
              </a:rPr>
              <a:t>Appropriate to include extra accommodations, supports, safety measures</a:t>
            </a:r>
          </a:p>
          <a:p>
            <a:pPr>
              <a:spcBef>
                <a:spcPts val="1200"/>
              </a:spcBef>
              <a:spcAft>
                <a:spcPts val="1200"/>
              </a:spcAft>
            </a:pPr>
            <a:r>
              <a:rPr lang="en-US" sz="2400" dirty="0">
                <a:latin typeface="Arial" panose="020B0604020202020204" pitchFamily="34" charset="0"/>
                <a:cs typeface="Arial" panose="020B0604020202020204" pitchFamily="34" charset="0"/>
              </a:rPr>
              <a:t>The family/individual should drive the approach (slow and gradual changes may work better for some individuals)</a:t>
            </a:r>
          </a:p>
          <a:p>
            <a:pPr>
              <a:spcBef>
                <a:spcPts val="1200"/>
              </a:spcBef>
              <a:spcAft>
                <a:spcPts val="1200"/>
              </a:spcAft>
            </a:pPr>
            <a:r>
              <a:rPr lang="en-US" sz="2400" dirty="0">
                <a:latin typeface="Arial" panose="020B0604020202020204" pitchFamily="34" charset="0"/>
                <a:cs typeface="Arial" panose="020B0604020202020204" pitchFamily="34" charset="0"/>
              </a:rPr>
              <a:t>Consistency and planning are key</a:t>
            </a:r>
          </a:p>
          <a:p>
            <a:pPr>
              <a:spcBef>
                <a:spcPts val="1200"/>
              </a:spcBef>
              <a:spcAft>
                <a:spcPts val="1200"/>
              </a:spcAft>
            </a:pPr>
            <a:r>
              <a:rPr lang="en-US" sz="2400" dirty="0">
                <a:latin typeface="Arial" panose="020B0604020202020204" pitchFamily="34" charset="0"/>
                <a:cs typeface="Arial" panose="020B0604020202020204" pitchFamily="34" charset="0"/>
              </a:rPr>
              <a:t>Beware of compensatory “sleep traps” when things go awry</a:t>
            </a:r>
          </a:p>
          <a:p>
            <a:pPr>
              <a:spcBef>
                <a:spcPts val="1200"/>
              </a:spcBef>
              <a:spcAft>
                <a:spcPts val="1200"/>
              </a:spcAft>
            </a:pPr>
            <a:r>
              <a:rPr lang="en-US" sz="2400" dirty="0">
                <a:latin typeface="Arial" panose="020B0604020202020204" pitchFamily="34" charset="0"/>
                <a:cs typeface="Arial" panose="020B0604020202020204" pitchFamily="34" charset="0"/>
              </a:rPr>
              <a:t>Wholistic evaluation and care plan are ideal</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49972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099" y="7937"/>
            <a:ext cx="7543799" cy="1828800"/>
          </a:xfrm>
          <a:effectLst/>
        </p:spPr>
        <p:txBody>
          <a:bodyPr/>
          <a:lstStyle/>
          <a:p>
            <a:pPr algn="ctr"/>
            <a:r>
              <a:rPr lang="en-US" sz="4000" dirty="0">
                <a:effectLst>
                  <a:outerShdw blurRad="38100" dist="38100" dir="2700000" algn="tl">
                    <a:srgbClr val="000000">
                      <a:alpha val="43137"/>
                    </a:srgbClr>
                  </a:outerShdw>
                </a:effectLst>
                <a:latin typeface="+mn-lt"/>
              </a:rPr>
              <a:t>Maintaining Good Sleep Hygiene</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p:cNvSpPr>
          <p:nvPr/>
        </p:nvSpPr>
        <p:spPr>
          <a:xfrm>
            <a:off x="811575" y="1498294"/>
            <a:ext cx="11571383" cy="5359706"/>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Consistent sleep/wake/nap schedules every day</a:t>
            </a:r>
          </a:p>
          <a:p>
            <a:pPr>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Predictable sleep and wake routine/visuals/timers/consistent expectations</a:t>
            </a:r>
          </a:p>
          <a:p>
            <a:pPr>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Environmental changes (comfort of room, limit light exposure, remove electronics, sensory needs)</a:t>
            </a:r>
          </a:p>
          <a:p>
            <a:pPr>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Decrease nap time in older children</a:t>
            </a:r>
          </a:p>
          <a:p>
            <a:pPr>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Avoid caffeine or stimulating activities prior to bed</a:t>
            </a:r>
          </a:p>
          <a:p>
            <a:pPr>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Increase physical exercise during the day</a:t>
            </a:r>
          </a:p>
          <a:p>
            <a:pPr>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Be proactive in addressing safety issues</a:t>
            </a:r>
          </a:p>
          <a:p>
            <a:pPr>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Discuss potential medication side effects with prescribing physician</a:t>
            </a:r>
          </a:p>
          <a:p>
            <a:pPr marL="45720" indent="0">
              <a:spcBef>
                <a:spcPts val="1200"/>
              </a:spcBef>
              <a:spcAft>
                <a:spcPts val="1200"/>
              </a:spcAft>
              <a:buNone/>
            </a:pPr>
            <a:endParaRPr lang="en-US" sz="2400" dirty="0">
              <a:latin typeface="Arial" panose="020B0604020202020204" pitchFamily="34" charset="0"/>
              <a:cs typeface="Arial" panose="020B0604020202020204" pitchFamily="34" charset="0"/>
            </a:endParaRPr>
          </a:p>
          <a:p>
            <a:pPr marL="45720" indent="0">
              <a:spcBef>
                <a:spcPts val="1200"/>
              </a:spcBef>
              <a:spcAft>
                <a:spcPts val="1200"/>
              </a:spcAft>
              <a:buNone/>
            </a:pPr>
            <a:endParaRPr lang="en-US" dirty="0"/>
          </a:p>
          <a:p>
            <a:pPr>
              <a:spcBef>
                <a:spcPts val="1200"/>
              </a:spcBef>
              <a:spcAft>
                <a:spcPts val="1200"/>
              </a:spcAft>
            </a:pPr>
            <a:endParaRPr lang="en-US" dirty="0"/>
          </a:p>
        </p:txBody>
      </p:sp>
    </p:spTree>
    <p:extLst>
      <p:ext uri="{BB962C8B-B14F-4D97-AF65-F5344CB8AC3E}">
        <p14:creationId xmlns:p14="http://schemas.microsoft.com/office/powerpoint/2010/main" val="93944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04800"/>
            <a:ext cx="7543799" cy="1828800"/>
          </a:xfrm>
          <a:effectLst/>
        </p:spPr>
        <p:txBody>
          <a:bodyPr/>
          <a:lstStyle/>
          <a:p>
            <a:pPr algn="ctr"/>
            <a:r>
              <a:rPr lang="en-US" sz="4000" dirty="0">
                <a:effectLst>
                  <a:outerShdw blurRad="38100" dist="38100" dir="2700000" algn="tl">
                    <a:srgbClr val="000000">
                      <a:alpha val="43137"/>
                    </a:srgbClr>
                  </a:outerShdw>
                </a:effectLst>
                <a:latin typeface="+mn-lt"/>
              </a:rPr>
              <a:t>Behavioral Sleep Training</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21035244">
            <a:off x="10014080" y="3098188"/>
            <a:ext cx="1931411" cy="1665842"/>
          </a:xfrm>
          <a:prstGeom prst="rect">
            <a:avLst/>
          </a:prstGeom>
        </p:spPr>
      </p:pic>
      <p:sp>
        <p:nvSpPr>
          <p:cNvPr id="8" name="Content Placeholder 2"/>
          <p:cNvSpPr txBox="1">
            <a:spLocks/>
          </p:cNvSpPr>
          <p:nvPr/>
        </p:nvSpPr>
        <p:spPr>
          <a:xfrm>
            <a:off x="557257" y="1902530"/>
            <a:ext cx="9927864" cy="4955470"/>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Develop or maintain good sleep hygiene measures</a:t>
            </a:r>
          </a:p>
          <a:p>
            <a:pPr>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Develop productive bedtime routine (brief, directional, calming)</a:t>
            </a:r>
          </a:p>
          <a:p>
            <a:pPr>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Consider methods for sleep training (teaching independent sleep)</a:t>
            </a:r>
          </a:p>
          <a:p>
            <a:pPr lvl="1">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Full extinction methods</a:t>
            </a:r>
          </a:p>
          <a:p>
            <a:pPr lvl="1">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Gradual fading procedures (check-in-check-out, move toward the door)</a:t>
            </a:r>
          </a:p>
          <a:p>
            <a:pPr lvl="1">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Create opportunities for the individual to fall asleep drowsy, but awake</a:t>
            </a:r>
          </a:p>
          <a:p>
            <a:pPr lvl="1">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Build in flexibility (e.g., alternate caregivers assisting with routine)</a:t>
            </a:r>
          </a:p>
          <a:p>
            <a:pPr>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Proactive scheduled awakenings</a:t>
            </a:r>
          </a:p>
          <a:p>
            <a:pPr>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Encourage use of transitional (comfort) objects, productive sleep aids</a:t>
            </a:r>
          </a:p>
          <a:p>
            <a:pPr>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Fade use of sleep crutches (gradually disassociate these from sleep onset)</a:t>
            </a:r>
          </a:p>
          <a:p>
            <a:pPr>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Use of reinforcement and rewards (e.g., bedtime passes, “sleep fairy”)</a:t>
            </a:r>
          </a:p>
          <a:p>
            <a:pPr>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Behavior supports (visual schedules, transition cues such as timers)</a:t>
            </a:r>
          </a:p>
          <a:p>
            <a:pPr marL="45720" indent="0">
              <a:spcBef>
                <a:spcPts val="600"/>
              </a:spcBef>
              <a:spcAft>
                <a:spcPts val="0"/>
              </a:spcAft>
              <a:buNone/>
            </a:pPr>
            <a:endParaRPr lang="en-US" sz="2000" dirty="0">
              <a:latin typeface="Arial" panose="020B0604020202020204" pitchFamily="34" charset="0"/>
              <a:cs typeface="Arial" panose="020B0604020202020204" pitchFamily="34" charset="0"/>
            </a:endParaRPr>
          </a:p>
          <a:p>
            <a:pPr marL="45720" indent="0">
              <a:spcBef>
                <a:spcPts val="600"/>
              </a:spcBef>
              <a:spcAft>
                <a:spcPts val="0"/>
              </a:spcAft>
              <a:buNone/>
            </a:pPr>
            <a:endParaRPr lang="en-US" sz="2000" dirty="0"/>
          </a:p>
          <a:p>
            <a:pPr marL="45720" indent="0">
              <a:spcBef>
                <a:spcPts val="600"/>
              </a:spcBef>
              <a:spcAft>
                <a:spcPts val="0"/>
              </a:spcAft>
              <a:buNone/>
            </a:pPr>
            <a:endParaRPr lang="en-US" dirty="0"/>
          </a:p>
          <a:p>
            <a:pPr marL="45720" indent="0">
              <a:spcBef>
                <a:spcPts val="600"/>
              </a:spcBef>
              <a:spcAft>
                <a:spcPts val="0"/>
              </a:spcAft>
              <a:buNone/>
            </a:pPr>
            <a:endParaRPr lang="en-US" dirty="0"/>
          </a:p>
          <a:p>
            <a:pPr>
              <a:spcBef>
                <a:spcPts val="600"/>
              </a:spcBef>
            </a:pP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9651" y="1360090"/>
            <a:ext cx="952500" cy="952500"/>
          </a:xfrm>
          <a:prstGeom prst="rect">
            <a:avLst/>
          </a:prstGeom>
        </p:spPr>
      </p:pic>
      <p:pic>
        <p:nvPicPr>
          <p:cNvPr id="9" name="Picture 8">
            <a:extLst>
              <a:ext uri="{FF2B5EF4-FFF2-40B4-BE49-F238E27FC236}">
                <a16:creationId xmlns:a16="http://schemas.microsoft.com/office/drawing/2014/main" id="{AE6C9B61-E4C5-4860-B554-F8B4819DFC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39207">
            <a:off x="10261474" y="4449991"/>
            <a:ext cx="1369107" cy="1747796"/>
          </a:xfrm>
          <a:prstGeom prst="rect">
            <a:avLst/>
          </a:prstGeom>
        </p:spPr>
      </p:pic>
      <p:pic>
        <p:nvPicPr>
          <p:cNvPr id="10" name="Picture 9">
            <a:extLst>
              <a:ext uri="{FF2B5EF4-FFF2-40B4-BE49-F238E27FC236}">
                <a16:creationId xmlns:a16="http://schemas.microsoft.com/office/drawing/2014/main" id="{0934E64D-BB8B-448D-B9A6-C22A2C044325}"/>
              </a:ext>
            </a:extLst>
          </p:cNvPr>
          <p:cNvPicPr>
            <a:picLocks noChangeAspect="1"/>
          </p:cNvPicPr>
          <p:nvPr/>
        </p:nvPicPr>
        <p:blipFill>
          <a:blip r:embed="rId6"/>
          <a:stretch>
            <a:fillRect/>
          </a:stretch>
        </p:blipFill>
        <p:spPr>
          <a:xfrm>
            <a:off x="10314940" y="2236163"/>
            <a:ext cx="987211" cy="987211"/>
          </a:xfrm>
          <a:prstGeom prst="rect">
            <a:avLst/>
          </a:prstGeom>
        </p:spPr>
      </p:pic>
      <p:pic>
        <p:nvPicPr>
          <p:cNvPr id="3" name="Picture 2">
            <a:extLst>
              <a:ext uri="{FF2B5EF4-FFF2-40B4-BE49-F238E27FC236}">
                <a16:creationId xmlns:a16="http://schemas.microsoft.com/office/drawing/2014/main" id="{92900809-8D43-4CC6-839A-FB2CCD0AE7D6}"/>
              </a:ext>
            </a:extLst>
          </p:cNvPr>
          <p:cNvPicPr>
            <a:picLocks noChangeAspect="1"/>
          </p:cNvPicPr>
          <p:nvPr/>
        </p:nvPicPr>
        <p:blipFill>
          <a:blip r:embed="rId7"/>
          <a:stretch>
            <a:fillRect/>
          </a:stretch>
        </p:blipFill>
        <p:spPr>
          <a:xfrm rot="20911902">
            <a:off x="669137" y="1563258"/>
            <a:ext cx="2847151" cy="2139431"/>
          </a:xfrm>
          <a:prstGeom prst="rect">
            <a:avLst/>
          </a:prstGeom>
        </p:spPr>
      </p:pic>
      <p:pic>
        <p:nvPicPr>
          <p:cNvPr id="11" name="Picture 10">
            <a:extLst>
              <a:ext uri="{FF2B5EF4-FFF2-40B4-BE49-F238E27FC236}">
                <a16:creationId xmlns:a16="http://schemas.microsoft.com/office/drawing/2014/main" id="{1D913392-E116-42BA-8BB9-E18AB218640A}"/>
              </a:ext>
            </a:extLst>
          </p:cNvPr>
          <p:cNvPicPr>
            <a:picLocks noChangeAspect="1"/>
          </p:cNvPicPr>
          <p:nvPr/>
        </p:nvPicPr>
        <p:blipFill>
          <a:blip r:embed="rId8"/>
          <a:stretch>
            <a:fillRect/>
          </a:stretch>
        </p:blipFill>
        <p:spPr>
          <a:xfrm>
            <a:off x="2139792" y="3274833"/>
            <a:ext cx="2407770" cy="2407770"/>
          </a:xfrm>
          <a:prstGeom prst="rect">
            <a:avLst/>
          </a:prstGeom>
        </p:spPr>
      </p:pic>
      <p:pic>
        <p:nvPicPr>
          <p:cNvPr id="12" name="Picture 11">
            <a:extLst>
              <a:ext uri="{FF2B5EF4-FFF2-40B4-BE49-F238E27FC236}">
                <a16:creationId xmlns:a16="http://schemas.microsoft.com/office/drawing/2014/main" id="{08BA4E7D-B04F-4E31-B731-EE0D7BE6B87B}"/>
              </a:ext>
            </a:extLst>
          </p:cNvPr>
          <p:cNvPicPr>
            <a:picLocks noChangeAspect="1"/>
          </p:cNvPicPr>
          <p:nvPr/>
        </p:nvPicPr>
        <p:blipFill>
          <a:blip r:embed="rId9"/>
          <a:stretch>
            <a:fillRect/>
          </a:stretch>
        </p:blipFill>
        <p:spPr>
          <a:xfrm>
            <a:off x="4126767" y="1576461"/>
            <a:ext cx="3215683" cy="2024442"/>
          </a:xfrm>
          <a:prstGeom prst="rect">
            <a:avLst/>
          </a:prstGeom>
        </p:spPr>
      </p:pic>
      <p:pic>
        <p:nvPicPr>
          <p:cNvPr id="13" name="Picture 12">
            <a:extLst>
              <a:ext uri="{FF2B5EF4-FFF2-40B4-BE49-F238E27FC236}">
                <a16:creationId xmlns:a16="http://schemas.microsoft.com/office/drawing/2014/main" id="{0A7F8DDD-FCF8-4CA9-AEAB-D82E0A33E94D}"/>
              </a:ext>
            </a:extLst>
          </p:cNvPr>
          <p:cNvPicPr>
            <a:picLocks noChangeAspect="1"/>
          </p:cNvPicPr>
          <p:nvPr/>
        </p:nvPicPr>
        <p:blipFill>
          <a:blip r:embed="rId10"/>
          <a:stretch>
            <a:fillRect/>
          </a:stretch>
        </p:blipFill>
        <p:spPr>
          <a:xfrm>
            <a:off x="5018350" y="3886726"/>
            <a:ext cx="2324100" cy="1971675"/>
          </a:xfrm>
          <a:prstGeom prst="rect">
            <a:avLst/>
          </a:prstGeom>
        </p:spPr>
      </p:pic>
      <p:pic>
        <p:nvPicPr>
          <p:cNvPr id="14" name="Picture 13">
            <a:extLst>
              <a:ext uri="{FF2B5EF4-FFF2-40B4-BE49-F238E27FC236}">
                <a16:creationId xmlns:a16="http://schemas.microsoft.com/office/drawing/2014/main" id="{A2B4CEC9-3723-4B14-8BAE-67A9ED72E628}"/>
              </a:ext>
            </a:extLst>
          </p:cNvPr>
          <p:cNvPicPr>
            <a:picLocks noChangeAspect="1"/>
          </p:cNvPicPr>
          <p:nvPr/>
        </p:nvPicPr>
        <p:blipFill>
          <a:blip r:embed="rId11"/>
          <a:stretch>
            <a:fillRect/>
          </a:stretch>
        </p:blipFill>
        <p:spPr>
          <a:xfrm>
            <a:off x="7464513" y="2459669"/>
            <a:ext cx="2143125" cy="2143125"/>
          </a:xfrm>
          <a:prstGeom prst="rect">
            <a:avLst/>
          </a:prstGeom>
        </p:spPr>
      </p:pic>
    </p:spTree>
    <p:extLst>
      <p:ext uri="{BB962C8B-B14F-4D97-AF65-F5344CB8AC3E}">
        <p14:creationId xmlns:p14="http://schemas.microsoft.com/office/powerpoint/2010/main" val="128344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04800"/>
            <a:ext cx="7543799" cy="1143000"/>
          </a:xfrm>
          <a:effectLst/>
        </p:spPr>
        <p:txBody>
          <a:bodyPr/>
          <a:lstStyle/>
          <a:p>
            <a:pPr algn="ctr"/>
            <a:r>
              <a:rPr lang="en-US" sz="4000" dirty="0">
                <a:effectLst>
                  <a:outerShdw blurRad="38100" dist="38100" dir="2700000" algn="tl">
                    <a:srgbClr val="000000">
                      <a:alpha val="43137"/>
                    </a:srgbClr>
                  </a:outerShdw>
                </a:effectLst>
                <a:latin typeface="+mn-lt"/>
              </a:rPr>
              <a:t>Additional Considerations</a:t>
            </a:r>
          </a:p>
        </p:txBody>
      </p:sp>
      <p:sp>
        <p:nvSpPr>
          <p:cNvPr id="3" name="Content Placeholder 2"/>
          <p:cNvSpPr>
            <a:spLocks noGrp="1"/>
          </p:cNvSpPr>
          <p:nvPr>
            <p:ph sz="quarter" idx="13"/>
          </p:nvPr>
        </p:nvSpPr>
        <p:spPr>
          <a:xfrm>
            <a:off x="519598" y="1910080"/>
            <a:ext cx="11672402" cy="4876800"/>
          </a:xfrm>
        </p:spPr>
        <p:txBody>
          <a:bodyPr>
            <a:normAutofit lnSpcReduction="10000"/>
          </a:bodyPr>
          <a:lstStyle/>
          <a:p>
            <a:pPr marL="0" indent="0">
              <a:spcBef>
                <a:spcPts val="1200"/>
              </a:spcBef>
              <a:spcAft>
                <a:spcPts val="1200"/>
              </a:spcAft>
              <a:buNone/>
            </a:pPr>
            <a:r>
              <a:rPr lang="en-US" sz="2400" dirty="0">
                <a:latin typeface="Arial" panose="020B0604020202020204" pitchFamily="34" charset="0"/>
                <a:cs typeface="Arial" panose="020B0604020202020204" pitchFamily="34" charset="0"/>
              </a:rPr>
              <a:t>The order of operations matters:</a:t>
            </a:r>
          </a:p>
          <a:p>
            <a:pPr>
              <a:spcBef>
                <a:spcPts val="1200"/>
              </a:spcBef>
              <a:spcAft>
                <a:spcPts val="1200"/>
              </a:spcAft>
            </a:pPr>
            <a:r>
              <a:rPr lang="en-US" sz="2400" dirty="0">
                <a:latin typeface="Arial" panose="020B0604020202020204" pitchFamily="34" charset="0"/>
                <a:cs typeface="Arial" panose="020B0604020202020204" pitchFamily="34" charset="0"/>
              </a:rPr>
              <a:t>Prepare for/address any safety concerns first</a:t>
            </a:r>
          </a:p>
          <a:p>
            <a:pPr>
              <a:spcBef>
                <a:spcPts val="1200"/>
              </a:spcBef>
              <a:spcAft>
                <a:spcPts val="1200"/>
              </a:spcAft>
            </a:pPr>
            <a:r>
              <a:rPr lang="en-US" sz="2400" dirty="0">
                <a:latin typeface="Arial" panose="020B0604020202020204" pitchFamily="34" charset="0"/>
                <a:cs typeface="Arial" panose="020B0604020202020204" pitchFamily="34" charset="0"/>
              </a:rPr>
              <a:t>Address environmental factors that are more easily resolved prior to sleep training</a:t>
            </a:r>
          </a:p>
          <a:p>
            <a:pPr>
              <a:spcBef>
                <a:spcPts val="1200"/>
              </a:spcBef>
              <a:spcAft>
                <a:spcPts val="1200"/>
              </a:spcAft>
            </a:pPr>
            <a:r>
              <a:rPr lang="en-US" sz="2400" dirty="0">
                <a:latin typeface="Arial" panose="020B0604020202020204" pitchFamily="34" charset="0"/>
                <a:cs typeface="Arial" panose="020B0604020202020204" pitchFamily="34" charset="0"/>
              </a:rPr>
              <a:t>Determine targeted sleep and wake schedules</a:t>
            </a:r>
          </a:p>
          <a:p>
            <a:pPr>
              <a:spcBef>
                <a:spcPts val="1200"/>
              </a:spcBef>
              <a:spcAft>
                <a:spcPts val="1200"/>
              </a:spcAft>
            </a:pPr>
            <a:r>
              <a:rPr lang="en-US" sz="2400" dirty="0">
                <a:latin typeface="Arial" panose="020B0604020202020204" pitchFamily="34" charset="0"/>
                <a:cs typeface="Arial" panose="020B0604020202020204" pitchFamily="34" charset="0"/>
              </a:rPr>
              <a:t>Focus on increasing more independent sleep initiation skills</a:t>
            </a:r>
          </a:p>
          <a:p>
            <a:pPr>
              <a:spcBef>
                <a:spcPts val="1200"/>
              </a:spcBef>
              <a:spcAft>
                <a:spcPts val="1200"/>
              </a:spcAft>
            </a:pPr>
            <a:r>
              <a:rPr lang="en-US" sz="2400" dirty="0">
                <a:latin typeface="Arial" panose="020B0604020202020204" pitchFamily="34" charset="0"/>
                <a:cs typeface="Arial" panose="020B0604020202020204" pitchFamily="34" charset="0"/>
              </a:rPr>
              <a:t>Generalize sleep skills to nighttime awakenings (and naps, if applicable)</a:t>
            </a:r>
          </a:p>
          <a:p>
            <a:pPr>
              <a:spcBef>
                <a:spcPts val="1200"/>
              </a:spcBef>
              <a:spcAft>
                <a:spcPts val="1200"/>
              </a:spcAft>
            </a:pPr>
            <a:r>
              <a:rPr lang="en-US" sz="2400" dirty="0">
                <a:latin typeface="Arial" panose="020B0604020202020204" pitchFamily="34" charset="0"/>
                <a:cs typeface="Arial" panose="020B0604020202020204" pitchFamily="34" charset="0"/>
              </a:rPr>
              <a:t>Data can be helpful to identify whether or not the intervention is working</a:t>
            </a:r>
          </a:p>
          <a:p>
            <a:pPr>
              <a:spcBef>
                <a:spcPts val="1200"/>
              </a:spcBef>
              <a:spcAft>
                <a:spcPts val="1200"/>
              </a:spcAft>
            </a:pPr>
            <a:r>
              <a:rPr lang="en-US" sz="2400" dirty="0">
                <a:latin typeface="Arial" panose="020B0604020202020204" pitchFamily="34" charset="0"/>
                <a:cs typeface="Arial" panose="020B0604020202020204" pitchFamily="34" charset="0"/>
              </a:rPr>
              <a:t>Determine length of appropriate trial for intervention</a:t>
            </a:r>
            <a:endParaRPr lang="en-US" sz="2400" dirty="0"/>
          </a:p>
          <a:p>
            <a:pPr>
              <a:spcBef>
                <a:spcPts val="1200"/>
              </a:spcBef>
              <a:spcAft>
                <a:spcPts val="1200"/>
              </a:spcAft>
            </a:pPr>
            <a:endParaRPr lang="en-US" sz="2400" dirty="0"/>
          </a:p>
          <a:p>
            <a:pPr marL="45720" indent="0">
              <a:spcBef>
                <a:spcPts val="1200"/>
              </a:spcBef>
              <a:spcAft>
                <a:spcPts val="1200"/>
              </a:spcAft>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7188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04800"/>
            <a:ext cx="7543799" cy="1584960"/>
          </a:xfrm>
          <a:effectLst/>
        </p:spPr>
        <p:txBody>
          <a:bodyPr/>
          <a:lstStyle/>
          <a:p>
            <a:pPr algn="ctr"/>
            <a:r>
              <a:rPr lang="en-US" sz="4000" dirty="0">
                <a:effectLst>
                  <a:outerShdw blurRad="38100" dist="38100" dir="2700000" algn="tl">
                    <a:srgbClr val="000000">
                      <a:alpha val="43137"/>
                    </a:srgbClr>
                  </a:outerShdw>
                </a:effectLst>
                <a:latin typeface="+mn-lt"/>
              </a:rPr>
              <a:t>Cognitive-Behavioral Interventions for Insomnia</a:t>
            </a:r>
          </a:p>
        </p:txBody>
      </p:sp>
      <p:sp>
        <p:nvSpPr>
          <p:cNvPr id="3" name="Content Placeholder 2"/>
          <p:cNvSpPr>
            <a:spLocks noGrp="1"/>
          </p:cNvSpPr>
          <p:nvPr>
            <p:ph sz="quarter" idx="13"/>
          </p:nvPr>
        </p:nvSpPr>
        <p:spPr>
          <a:xfrm>
            <a:off x="782320" y="2076451"/>
            <a:ext cx="9903460" cy="5295900"/>
          </a:xfrm>
        </p:spPr>
        <p:txBody>
          <a:bodyPr/>
          <a:lstStyle/>
          <a:p>
            <a:pPr>
              <a:spcBef>
                <a:spcPts val="1200"/>
              </a:spcBef>
            </a:pPr>
            <a:r>
              <a:rPr lang="en-US" dirty="0">
                <a:latin typeface="Arial" panose="020B0604020202020204" pitchFamily="34" charset="0"/>
                <a:cs typeface="Arial" panose="020B0604020202020204" pitchFamily="34" charset="0"/>
              </a:rPr>
              <a:t>Spielman’s 3-P Model of Insomnia: </a:t>
            </a:r>
          </a:p>
          <a:p>
            <a:pPr marL="502920" indent="-457200">
              <a:spcBef>
                <a:spcPts val="1200"/>
              </a:spcBef>
              <a:buAutoNum type="arabicParenBoth"/>
            </a:pPr>
            <a:r>
              <a:rPr lang="en-US" dirty="0">
                <a:latin typeface="Arial" panose="020B0604020202020204" pitchFamily="34" charset="0"/>
                <a:cs typeface="Arial" panose="020B0604020202020204" pitchFamily="34" charset="0"/>
              </a:rPr>
              <a:t>predisposing factors (biological, personality)</a:t>
            </a:r>
          </a:p>
          <a:p>
            <a:pPr marL="502920" indent="-457200">
              <a:spcBef>
                <a:spcPts val="1200"/>
              </a:spcBef>
              <a:buAutoNum type="arabicParenBoth"/>
            </a:pPr>
            <a:r>
              <a:rPr lang="en-US" dirty="0">
                <a:latin typeface="Arial" panose="020B0604020202020204" pitchFamily="34" charset="0"/>
                <a:cs typeface="Arial" panose="020B0604020202020204" pitchFamily="34" charset="0"/>
              </a:rPr>
              <a:t>precipitating events (stressful or disruptive events to sleep routine)</a:t>
            </a:r>
          </a:p>
          <a:p>
            <a:pPr marL="502920" indent="-457200">
              <a:spcBef>
                <a:spcPts val="1200"/>
              </a:spcBef>
              <a:buAutoNum type="arabicParenBoth"/>
            </a:pPr>
            <a:r>
              <a:rPr lang="en-US" dirty="0">
                <a:latin typeface="Arial" panose="020B0604020202020204" pitchFamily="34" charset="0"/>
                <a:cs typeface="Arial" panose="020B0604020202020204" pitchFamily="34" charset="0"/>
              </a:rPr>
              <a:t>perpetuating mechanisms (anxiety, daytime napping, negative sleep associations)</a:t>
            </a:r>
          </a:p>
          <a:p>
            <a:pPr marL="45720" indent="0">
              <a:spcBef>
                <a:spcPts val="1200"/>
              </a:spcBef>
              <a:buNone/>
            </a:pPr>
            <a:endParaRPr lang="en-US" dirty="0">
              <a:latin typeface="Arial" panose="020B0604020202020204" pitchFamily="34" charset="0"/>
              <a:cs typeface="Arial" panose="020B0604020202020204" pitchFamily="34" charset="0"/>
            </a:endParaRPr>
          </a:p>
          <a:p>
            <a:pPr>
              <a:spcBef>
                <a:spcPts val="1200"/>
              </a:spcBef>
            </a:pPr>
            <a:r>
              <a:rPr lang="en-US" dirty="0">
                <a:latin typeface="Arial" panose="020B0604020202020204" pitchFamily="34" charset="0"/>
                <a:cs typeface="Arial" panose="020B0604020202020204" pitchFamily="34" charset="0"/>
              </a:rPr>
              <a:t>Goal is to increase sleep efficiency (SE) gradually, so you might initially decrease time spent in bed: </a:t>
            </a:r>
          </a:p>
          <a:p>
            <a:pPr marL="45720" indent="0" algn="ctr">
              <a:spcBef>
                <a:spcPts val="1200"/>
              </a:spcBef>
              <a:buNone/>
            </a:pPr>
            <a:r>
              <a:rPr lang="en-US" dirty="0">
                <a:latin typeface="Arial" panose="020B0604020202020204" pitchFamily="34" charset="0"/>
                <a:cs typeface="Arial" panose="020B0604020202020204" pitchFamily="34" charset="0"/>
              </a:rPr>
              <a:t>SE = (time sleeping / time in bed) x 100%</a:t>
            </a:r>
          </a:p>
          <a:p>
            <a:pPr>
              <a:spcBef>
                <a:spcPts val="1200"/>
              </a:spcBef>
            </a:pPr>
            <a:r>
              <a:rPr lang="en-US" dirty="0">
                <a:latin typeface="Arial" panose="020B0604020202020204" pitchFamily="34" charset="0"/>
                <a:cs typeface="Arial" panose="020B0604020202020204" pitchFamily="34" charset="0"/>
              </a:rPr>
              <a:t>Cognitive and behavioral strategies are used to address sleep-related anxiety and difficulties with sleep onset</a:t>
            </a:r>
          </a:p>
          <a:p>
            <a:pPr marL="45720" indent="0">
              <a:spcBef>
                <a:spcPts val="1200"/>
              </a:spcBef>
              <a:buNone/>
            </a:pPr>
            <a:endParaRPr lang="en-US" dirty="0"/>
          </a:p>
          <a:p>
            <a:pPr marL="45720" indent="0">
              <a:spcBef>
                <a:spcPts val="1200"/>
              </a:spcBef>
              <a:buNone/>
            </a:pPr>
            <a:endParaRPr lang="en-US" dirty="0"/>
          </a:p>
          <a:p>
            <a:pPr>
              <a:spcBef>
                <a:spcPts val="0"/>
              </a:spcBef>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5598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04800"/>
            <a:ext cx="7543799" cy="1828800"/>
          </a:xfrm>
          <a:effectLst/>
        </p:spPr>
        <p:txBody>
          <a:bodyPr/>
          <a:lstStyle/>
          <a:p>
            <a:pPr algn="ctr"/>
            <a:r>
              <a:rPr lang="en-US" sz="4000" dirty="0">
                <a:effectLst>
                  <a:outerShdw blurRad="38100" dist="38100" dir="2700000" algn="tl">
                    <a:srgbClr val="000000">
                      <a:alpha val="43137"/>
                    </a:srgbClr>
                  </a:outerShdw>
                </a:effectLst>
                <a:latin typeface="+mn-lt"/>
              </a:rPr>
              <a:t>Cognitive-Behavioral Interventions for Insomnia</a:t>
            </a:r>
          </a:p>
        </p:txBody>
      </p:sp>
      <p:sp>
        <p:nvSpPr>
          <p:cNvPr id="3" name="Content Placeholder 2"/>
          <p:cNvSpPr>
            <a:spLocks noGrp="1"/>
          </p:cNvSpPr>
          <p:nvPr>
            <p:ph sz="quarter" idx="13"/>
          </p:nvPr>
        </p:nvSpPr>
        <p:spPr>
          <a:xfrm>
            <a:off x="939799" y="2194560"/>
            <a:ext cx="10541002" cy="5295900"/>
          </a:xfrm>
        </p:spPr>
        <p:txBody>
          <a:bodyPr/>
          <a:lstStyle/>
          <a:p>
            <a:pPr>
              <a:spcBef>
                <a:spcPts val="1200"/>
              </a:spcBef>
            </a:pPr>
            <a:r>
              <a:rPr lang="en-US" dirty="0">
                <a:latin typeface="Arial" panose="020B0604020202020204" pitchFamily="34" charset="0"/>
                <a:cs typeface="Arial" panose="020B0604020202020204" pitchFamily="34" charset="0"/>
              </a:rPr>
              <a:t>Select routine sleep and wake times based on general sleep drive</a:t>
            </a:r>
          </a:p>
          <a:p>
            <a:pPr>
              <a:spcBef>
                <a:spcPts val="1200"/>
              </a:spcBef>
            </a:pPr>
            <a:r>
              <a:rPr lang="en-US" dirty="0">
                <a:latin typeface="Arial" panose="020B0604020202020204" pitchFamily="34" charset="0"/>
                <a:cs typeface="Arial" panose="020B0604020202020204" pitchFamily="34" charset="0"/>
              </a:rPr>
              <a:t>Stimulus control (the bed is a place for sleeping): for trouble falling asleep, get out of bed and engage in relaxing activity until tired</a:t>
            </a:r>
          </a:p>
          <a:p>
            <a:pPr>
              <a:spcBef>
                <a:spcPts val="1200"/>
              </a:spcBef>
            </a:pPr>
            <a:r>
              <a:rPr lang="en-US" dirty="0">
                <a:latin typeface="Arial" panose="020B0604020202020204" pitchFamily="34" charset="0"/>
                <a:cs typeface="Arial" panose="020B0604020202020204" pitchFamily="34" charset="0"/>
              </a:rPr>
              <a:t>Environmental control (limit exposure to bright lights in the evening, room temperature should be cool at night)</a:t>
            </a:r>
          </a:p>
          <a:p>
            <a:pPr>
              <a:spcBef>
                <a:spcPts val="1200"/>
              </a:spcBef>
            </a:pPr>
            <a:r>
              <a:rPr lang="en-US" dirty="0">
                <a:latin typeface="Arial" panose="020B0604020202020204" pitchFamily="34" charset="0"/>
                <a:cs typeface="Arial" panose="020B0604020202020204" pitchFamily="34" charset="0"/>
              </a:rPr>
              <a:t>Avoid misguided compensatory strategies (avoid daytime napping, caffeine intake, or alcohol use)</a:t>
            </a:r>
          </a:p>
          <a:p>
            <a:pPr>
              <a:spcBef>
                <a:spcPts val="1200"/>
              </a:spcBef>
            </a:pPr>
            <a:r>
              <a:rPr lang="en-US" dirty="0">
                <a:latin typeface="Arial" panose="020B0604020202020204" pitchFamily="34" charset="0"/>
                <a:cs typeface="Arial" panose="020B0604020202020204" pitchFamily="34" charset="0"/>
              </a:rPr>
              <a:t>Can track sleep progress, but avoid “clock watching”</a:t>
            </a:r>
          </a:p>
          <a:p>
            <a:pPr>
              <a:spcBef>
                <a:spcPts val="1200"/>
              </a:spcBef>
            </a:pPr>
            <a:r>
              <a:rPr lang="en-US" dirty="0">
                <a:latin typeface="Arial" panose="020B0604020202020204" pitchFamily="34" charset="0"/>
                <a:cs typeface="Arial" panose="020B0604020202020204" pitchFamily="34" charset="0"/>
              </a:rPr>
              <a:t>Practice relaxation strategies at bedtime</a:t>
            </a:r>
          </a:p>
          <a:p>
            <a:pPr>
              <a:spcBef>
                <a:spcPts val="1200"/>
              </a:spcBef>
            </a:pPr>
            <a:r>
              <a:rPr lang="en-US" dirty="0">
                <a:latin typeface="Arial" panose="020B0604020202020204" pitchFamily="34" charset="0"/>
                <a:cs typeface="Arial" panose="020B0604020202020204" pitchFamily="34" charset="0"/>
              </a:rPr>
              <a:t>Practice anxiety management strategies at other times (worry log, thought record)</a:t>
            </a:r>
          </a:p>
          <a:p>
            <a:pPr>
              <a:spcBef>
                <a:spcPts val="1200"/>
              </a:spcBef>
            </a:pPr>
            <a:endParaRPr lang="en-US" dirty="0"/>
          </a:p>
          <a:p>
            <a:pPr marL="45720" indent="0">
              <a:spcBef>
                <a:spcPts val="1200"/>
              </a:spcBef>
              <a:buNone/>
            </a:pPr>
            <a:endParaRPr lang="en-US" dirty="0"/>
          </a:p>
          <a:p>
            <a:pPr marL="45720" indent="0">
              <a:spcBef>
                <a:spcPts val="1200"/>
              </a:spcBef>
              <a:buNone/>
            </a:pPr>
            <a:endParaRPr lang="en-US" dirty="0"/>
          </a:p>
          <a:p>
            <a:pPr>
              <a:spcBef>
                <a:spcPts val="0"/>
              </a:spcBef>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7978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04800"/>
            <a:ext cx="7543799" cy="1828800"/>
          </a:xfrm>
          <a:effectLst/>
        </p:spPr>
        <p:txBody>
          <a:bodyPr/>
          <a:lstStyle/>
          <a:p>
            <a:pPr algn="ctr"/>
            <a:r>
              <a:rPr lang="en-US" sz="4000" dirty="0">
                <a:effectLst>
                  <a:outerShdw blurRad="38100" dist="38100" dir="2700000" algn="tl">
                    <a:srgbClr val="000000">
                      <a:alpha val="43137"/>
                    </a:srgbClr>
                  </a:outerShdw>
                </a:effectLst>
                <a:latin typeface="+mn-lt"/>
              </a:rPr>
              <a:t>Interventions for Circadian Rhythm Problems</a:t>
            </a:r>
            <a:br>
              <a:rPr lang="en-US" sz="4000" dirty="0">
                <a:effectLst>
                  <a:outerShdw blurRad="38100" dist="38100" dir="2700000" algn="tl">
                    <a:srgbClr val="000000">
                      <a:alpha val="43137"/>
                    </a:srgbClr>
                  </a:outerShdw>
                </a:effectLst>
                <a:latin typeface="+mn-lt"/>
              </a:rPr>
            </a:br>
            <a:endParaRPr lang="en-US" sz="4000" dirty="0">
              <a:effectLst>
                <a:outerShdw blurRad="38100" dist="38100" dir="2700000" algn="tl">
                  <a:srgbClr val="000000">
                    <a:alpha val="43137"/>
                  </a:srgbClr>
                </a:outerShdw>
              </a:effectLst>
              <a:latin typeface="+mn-lt"/>
            </a:endParaRP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p:cNvSpPr>
          <p:nvPr/>
        </p:nvSpPr>
        <p:spPr>
          <a:xfrm>
            <a:off x="1860549" y="1859280"/>
            <a:ext cx="8699500" cy="499872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spcBef>
                <a:spcPts val="600"/>
              </a:spcBef>
              <a:spcAft>
                <a:spcPts val="0"/>
              </a:spcAft>
              <a:buNone/>
            </a:pPr>
            <a:endParaRPr lang="en-US" sz="2000" dirty="0"/>
          </a:p>
          <a:p>
            <a:pPr>
              <a:spcBef>
                <a:spcPts val="1200"/>
              </a:spcBef>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Chronotherapy (resetting/shifting internal clock)</a:t>
            </a:r>
          </a:p>
          <a:p>
            <a:pPr>
              <a:spcBef>
                <a:spcPts val="1200"/>
              </a:spcBef>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Melatonin</a:t>
            </a:r>
          </a:p>
          <a:p>
            <a:pPr>
              <a:spcBef>
                <a:spcPts val="1200"/>
              </a:spcBef>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Light Therapy (light box, dawn simulator)</a:t>
            </a:r>
          </a:p>
          <a:p>
            <a:pPr marL="45720" indent="0">
              <a:spcBef>
                <a:spcPts val="0"/>
              </a:spcBef>
              <a:spcAft>
                <a:spcPts val="0"/>
              </a:spcAft>
              <a:buNone/>
            </a:pPr>
            <a:endParaRPr lang="en-US" dirty="0"/>
          </a:p>
          <a:p>
            <a:pPr marL="45720" indent="0">
              <a:spcBef>
                <a:spcPts val="0"/>
              </a:spcBef>
              <a:spcAft>
                <a:spcPts val="0"/>
              </a:spcAft>
              <a:buNone/>
            </a:pPr>
            <a:endParaRPr lang="en-US" dirty="0"/>
          </a:p>
          <a:p>
            <a:endParaRPr lang="en-US" dirty="0"/>
          </a:p>
        </p:txBody>
      </p:sp>
      <p:pic>
        <p:nvPicPr>
          <p:cNvPr id="5" name="Picture 4"/>
          <p:cNvPicPr>
            <a:picLocks noChangeAspect="1"/>
          </p:cNvPicPr>
          <p:nvPr/>
        </p:nvPicPr>
        <p:blipFill rotWithShape="1">
          <a:blip r:embed="rId3"/>
          <a:srcRect t="30981"/>
          <a:stretch/>
        </p:blipFill>
        <p:spPr>
          <a:xfrm>
            <a:off x="1739901" y="4114800"/>
            <a:ext cx="5762625" cy="1925956"/>
          </a:xfrm>
          <a:prstGeom prst="rect">
            <a:avLst/>
          </a:prstGeom>
        </p:spPr>
      </p:pic>
      <p:pic>
        <p:nvPicPr>
          <p:cNvPr id="7" name="Picture 6"/>
          <p:cNvPicPr>
            <a:picLocks noChangeAspect="1"/>
          </p:cNvPicPr>
          <p:nvPr/>
        </p:nvPicPr>
        <p:blipFill>
          <a:blip r:embed="rId4"/>
          <a:stretch>
            <a:fillRect/>
          </a:stretch>
        </p:blipFill>
        <p:spPr>
          <a:xfrm>
            <a:off x="7982879" y="5076820"/>
            <a:ext cx="2105442" cy="963937"/>
          </a:xfrm>
          <a:prstGeom prst="rect">
            <a:avLst/>
          </a:prstGeom>
        </p:spPr>
      </p:pic>
      <p:pic>
        <p:nvPicPr>
          <p:cNvPr id="9" name="Picture 8"/>
          <p:cNvPicPr>
            <a:picLocks noChangeAspect="1"/>
          </p:cNvPicPr>
          <p:nvPr/>
        </p:nvPicPr>
        <p:blipFill rotWithShape="1">
          <a:blip r:embed="rId5" cstate="print"/>
          <a:srcRect r="45724"/>
          <a:stretch/>
        </p:blipFill>
        <p:spPr>
          <a:xfrm>
            <a:off x="8197848" y="1859280"/>
            <a:ext cx="1905000" cy="2632402"/>
          </a:xfrm>
          <a:prstGeom prst="rect">
            <a:avLst/>
          </a:prstGeom>
        </p:spPr>
      </p:pic>
    </p:spTree>
    <p:extLst>
      <p:ext uri="{BB962C8B-B14F-4D97-AF65-F5344CB8AC3E}">
        <p14:creationId xmlns:p14="http://schemas.microsoft.com/office/powerpoint/2010/main" val="66940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1" y="160338"/>
            <a:ext cx="8961120" cy="1295400"/>
          </a:xfrm>
          <a:effectLst/>
        </p:spPr>
        <p:txBody>
          <a:bodyPr/>
          <a:lstStyle/>
          <a:p>
            <a:pPr algn="ctr"/>
            <a:r>
              <a:rPr lang="en-US" sz="4000" dirty="0">
                <a:effectLst>
                  <a:outerShdw blurRad="38100" dist="38100" dir="2700000" algn="tl">
                    <a:srgbClr val="000000">
                      <a:alpha val="43137"/>
                    </a:srgbClr>
                  </a:outerShdw>
                </a:effectLst>
                <a:latin typeface="+mn-lt"/>
              </a:rPr>
              <a:t>Addressing Nighttime Toileting Concerns</a:t>
            </a:r>
          </a:p>
        </p:txBody>
      </p:sp>
      <p:sp>
        <p:nvSpPr>
          <p:cNvPr id="3" name="Content Placeholder 2"/>
          <p:cNvSpPr>
            <a:spLocks noGrp="1"/>
          </p:cNvSpPr>
          <p:nvPr>
            <p:ph sz="quarter" idx="13"/>
          </p:nvPr>
        </p:nvSpPr>
        <p:spPr>
          <a:xfrm>
            <a:off x="1892300" y="1828800"/>
            <a:ext cx="8699500" cy="4876800"/>
          </a:xfrm>
        </p:spPr>
        <p:txBody>
          <a:bodyPr>
            <a:normAutofit/>
          </a:bodyPr>
          <a:lstStyle/>
          <a:p>
            <a:pPr>
              <a:lnSpc>
                <a:spcPct val="100000"/>
              </a:lnSpc>
              <a:spcBef>
                <a:spcPts val="600"/>
              </a:spcBef>
              <a:spcAft>
                <a:spcPts val="600"/>
              </a:spcAft>
            </a:pPr>
            <a:r>
              <a:rPr lang="en-US" dirty="0">
                <a:latin typeface="Arial" panose="020B0604020202020204" pitchFamily="34" charset="0"/>
                <a:cs typeface="Arial" panose="020B0604020202020204" pitchFamily="34" charset="0"/>
              </a:rPr>
              <a:t>Consider bedtime toileting routine</a:t>
            </a:r>
          </a:p>
          <a:p>
            <a:pPr>
              <a:lnSpc>
                <a:spcPct val="100000"/>
              </a:lnSpc>
              <a:spcBef>
                <a:spcPts val="600"/>
              </a:spcBef>
              <a:spcAft>
                <a:spcPts val="600"/>
              </a:spcAft>
            </a:pPr>
            <a:r>
              <a:rPr lang="en-US" dirty="0">
                <a:latin typeface="Arial" panose="020B0604020202020204" pitchFamily="34" charset="0"/>
                <a:cs typeface="Arial" panose="020B0604020202020204" pitchFamily="34" charset="0"/>
              </a:rPr>
              <a:t>Use of appropriate wear (nighttime pull-ups)</a:t>
            </a:r>
          </a:p>
          <a:p>
            <a:pPr>
              <a:lnSpc>
                <a:spcPct val="100000"/>
              </a:lnSpc>
              <a:spcBef>
                <a:spcPts val="600"/>
              </a:spcBef>
              <a:spcAft>
                <a:spcPts val="600"/>
              </a:spcAft>
            </a:pPr>
            <a:r>
              <a:rPr lang="en-US" dirty="0">
                <a:latin typeface="Arial" panose="020B0604020202020204" pitchFamily="34" charset="0"/>
                <a:cs typeface="Arial" panose="020B0604020202020204" pitchFamily="34" charset="0"/>
              </a:rPr>
              <a:t>Continence training (e.g., bed-wetting alarm)</a:t>
            </a:r>
          </a:p>
          <a:p>
            <a:pPr>
              <a:lnSpc>
                <a:spcPct val="100000"/>
              </a:lnSpc>
              <a:spcBef>
                <a:spcPts val="600"/>
              </a:spcBef>
              <a:spcAft>
                <a:spcPts val="600"/>
              </a:spcAft>
            </a:pPr>
            <a:r>
              <a:rPr lang="en-US" dirty="0">
                <a:latin typeface="Arial" panose="020B0604020202020204" pitchFamily="34" charset="0"/>
                <a:cs typeface="Arial" panose="020B0604020202020204" pitchFamily="34" charset="0"/>
              </a:rPr>
              <a:t>Proactively treat constipation</a:t>
            </a:r>
          </a:p>
          <a:p>
            <a:pPr>
              <a:lnSpc>
                <a:spcPct val="100000"/>
              </a:lnSpc>
              <a:spcBef>
                <a:spcPts val="600"/>
              </a:spcBef>
              <a:spcAft>
                <a:spcPts val="600"/>
              </a:spcAft>
            </a:pPr>
            <a:r>
              <a:rPr lang="en-US" dirty="0">
                <a:latin typeface="Arial" panose="020B0604020202020204" pitchFamily="34" charset="0"/>
                <a:cs typeface="Arial" panose="020B0604020202020204" pitchFamily="34" charset="0"/>
              </a:rPr>
              <a:t>Prevent behaviors interfering with sleep</a:t>
            </a:r>
          </a:p>
          <a:p>
            <a:pPr marL="45720" indent="0">
              <a:spcBef>
                <a:spcPts val="0"/>
              </a:spcBef>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8157" y="2514074"/>
            <a:ext cx="2118776" cy="21187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2177" y="2009578"/>
            <a:ext cx="2266950" cy="1818202"/>
          </a:xfrm>
          <a:prstGeom prst="rect">
            <a:avLst/>
          </a:prstGeom>
        </p:spPr>
      </p:pic>
      <p:sp>
        <p:nvSpPr>
          <p:cNvPr id="8" name="Rectangle 7"/>
          <p:cNvSpPr/>
          <p:nvPr/>
        </p:nvSpPr>
        <p:spPr>
          <a:xfrm>
            <a:off x="5869586" y="5493445"/>
            <a:ext cx="2651688" cy="584775"/>
          </a:xfrm>
          <a:prstGeom prst="rect">
            <a:avLst/>
          </a:prstGeom>
        </p:spPr>
        <p:txBody>
          <a:bodyPr wrap="none">
            <a:spAutoFit/>
          </a:bodyPr>
          <a:lstStyle/>
          <a:p>
            <a:r>
              <a:rPr lang="en-US" sz="1600" dirty="0">
                <a:latin typeface="Arial" panose="020B0604020202020204" pitchFamily="34" charset="0"/>
                <a:cs typeface="Arial" panose="020B0604020202020204" pitchFamily="34" charset="0"/>
                <a:hlinkClick r:id="rId5"/>
              </a:rPr>
              <a:t>http://bedwettingstore.com/</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6"/>
              </a:rPr>
              <a:t>https://preventawear.com/</a:t>
            </a:r>
            <a:r>
              <a:rPr lang="en-US" sz="16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2E22A106-AB0F-45EB-993F-48D400B94AE5}"/>
              </a:ext>
            </a:extLst>
          </p:cNvPr>
          <p:cNvPicPr>
            <a:picLocks noChangeAspect="1"/>
          </p:cNvPicPr>
          <p:nvPr/>
        </p:nvPicPr>
        <p:blipFill>
          <a:blip r:embed="rId7"/>
          <a:stretch>
            <a:fillRect/>
          </a:stretch>
        </p:blipFill>
        <p:spPr>
          <a:xfrm>
            <a:off x="8712622" y="3827780"/>
            <a:ext cx="1687830" cy="2250440"/>
          </a:xfrm>
          <a:prstGeom prst="rect">
            <a:avLst/>
          </a:prstGeom>
        </p:spPr>
      </p:pic>
      <p:pic>
        <p:nvPicPr>
          <p:cNvPr id="10" name="Picture 9">
            <a:extLst>
              <a:ext uri="{FF2B5EF4-FFF2-40B4-BE49-F238E27FC236}">
                <a16:creationId xmlns:a16="http://schemas.microsoft.com/office/drawing/2014/main" id="{46575258-3503-40FC-93E6-F62B91E037F6}"/>
              </a:ext>
            </a:extLst>
          </p:cNvPr>
          <p:cNvPicPr>
            <a:picLocks noChangeAspect="1"/>
          </p:cNvPicPr>
          <p:nvPr/>
        </p:nvPicPr>
        <p:blipFill>
          <a:blip r:embed="rId8"/>
          <a:stretch>
            <a:fillRect/>
          </a:stretch>
        </p:blipFill>
        <p:spPr>
          <a:xfrm>
            <a:off x="10400452" y="4060951"/>
            <a:ext cx="1512952" cy="2017269"/>
          </a:xfrm>
          <a:prstGeom prst="rect">
            <a:avLst/>
          </a:prstGeom>
        </p:spPr>
      </p:pic>
    </p:spTree>
    <p:extLst>
      <p:ext uri="{BB962C8B-B14F-4D97-AF65-F5344CB8AC3E}">
        <p14:creationId xmlns:p14="http://schemas.microsoft.com/office/powerpoint/2010/main" val="382229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63" y="127294"/>
            <a:ext cx="8995437" cy="1143000"/>
          </a:xfrm>
          <a:effectLst/>
        </p:spPr>
        <p:txBody>
          <a:bodyPr/>
          <a:lstStyle/>
          <a:p>
            <a:pPr algn="ctr"/>
            <a:r>
              <a:rPr lang="en-US" sz="4000" dirty="0">
                <a:effectLst>
                  <a:outerShdw blurRad="38100" dist="38100" dir="2700000" algn="tl">
                    <a:srgbClr val="000000">
                      <a:alpha val="43137"/>
                    </a:srgbClr>
                  </a:outerShdw>
                </a:effectLst>
                <a:latin typeface="+mn-lt"/>
              </a:rPr>
              <a:t>Significance of Sleep</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1"/>
          <p:cNvSpPr txBox="1">
            <a:spLocks/>
          </p:cNvSpPr>
          <p:nvPr/>
        </p:nvSpPr>
        <p:spPr>
          <a:xfrm>
            <a:off x="4813645" y="2550045"/>
            <a:ext cx="249555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2400" dirty="0">
                <a:effectLst>
                  <a:outerShdw blurRad="38100" dist="38100" dir="2700000" algn="tl">
                    <a:srgbClr val="000000">
                      <a:alpha val="43137"/>
                    </a:srgbClr>
                  </a:outerShdw>
                </a:effectLst>
                <a:latin typeface="+mn-lt"/>
              </a:rPr>
              <a:t>Behavioral Challenges</a:t>
            </a:r>
          </a:p>
        </p:txBody>
      </p:sp>
      <p:sp>
        <p:nvSpPr>
          <p:cNvPr id="12" name="Title 1"/>
          <p:cNvSpPr txBox="1">
            <a:spLocks/>
          </p:cNvSpPr>
          <p:nvPr/>
        </p:nvSpPr>
        <p:spPr>
          <a:xfrm>
            <a:off x="6189037" y="3336608"/>
            <a:ext cx="2495550" cy="11049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2400" dirty="0">
                <a:effectLst>
                  <a:outerShdw blurRad="38100" dist="38100" dir="2700000" algn="tl">
                    <a:srgbClr val="000000">
                      <a:alpha val="43137"/>
                    </a:srgbClr>
                  </a:outerShdw>
                </a:effectLst>
                <a:latin typeface="+mn-lt"/>
              </a:rPr>
              <a:t>Health &amp; Immunity</a:t>
            </a:r>
          </a:p>
        </p:txBody>
      </p:sp>
      <p:sp>
        <p:nvSpPr>
          <p:cNvPr id="15" name="Curved Left Arrow 14"/>
          <p:cNvSpPr/>
          <p:nvPr/>
        </p:nvSpPr>
        <p:spPr>
          <a:xfrm rot="3408434">
            <a:off x="6383182" y="3473280"/>
            <a:ext cx="1587484" cy="4054191"/>
          </a:xfrm>
          <a:prstGeom prst="curvedLeftArrow">
            <a:avLst>
              <a:gd name="adj1" fmla="val 11536"/>
              <a:gd name="adj2" fmla="val 32906"/>
              <a:gd name="adj3" fmla="val 3048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Curved Left Arrow 28"/>
          <p:cNvSpPr/>
          <p:nvPr/>
        </p:nvSpPr>
        <p:spPr>
          <a:xfrm rot="13157658">
            <a:off x="3295805" y="1277591"/>
            <a:ext cx="1537627" cy="4242384"/>
          </a:xfrm>
          <a:prstGeom prst="curvedLeftArrow">
            <a:avLst>
              <a:gd name="adj1" fmla="val 11536"/>
              <a:gd name="adj2" fmla="val 32906"/>
              <a:gd name="adj3" fmla="val 3048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itle 1"/>
          <p:cNvSpPr txBox="1">
            <a:spLocks/>
          </p:cNvSpPr>
          <p:nvPr/>
        </p:nvSpPr>
        <p:spPr>
          <a:xfrm>
            <a:off x="2987455" y="4601004"/>
            <a:ext cx="2895602" cy="1297069"/>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3600" dirty="0">
                <a:effectLst>
                  <a:outerShdw blurRad="38100" dist="38100" dir="2700000" algn="tl">
                    <a:srgbClr val="000000">
                      <a:alpha val="43137"/>
                    </a:srgbClr>
                  </a:outerShdw>
                </a:effectLst>
                <a:latin typeface="+mn-lt"/>
              </a:rPr>
              <a:t>Sleep Problems</a:t>
            </a:r>
          </a:p>
        </p:txBody>
      </p:sp>
      <p:sp>
        <p:nvSpPr>
          <p:cNvPr id="31" name="Title 1"/>
          <p:cNvSpPr txBox="1">
            <a:spLocks/>
          </p:cNvSpPr>
          <p:nvPr/>
        </p:nvSpPr>
        <p:spPr>
          <a:xfrm>
            <a:off x="5587704" y="1611802"/>
            <a:ext cx="2495550" cy="11811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2400" dirty="0">
                <a:effectLst>
                  <a:outerShdw blurRad="38100" dist="38100" dir="2700000" algn="tl">
                    <a:srgbClr val="000000">
                      <a:alpha val="43137"/>
                    </a:srgbClr>
                  </a:outerShdw>
                </a:effectLst>
                <a:latin typeface="+mn-lt"/>
              </a:rPr>
              <a:t>Emotional Distress</a:t>
            </a:r>
          </a:p>
        </p:txBody>
      </p:sp>
      <p:sp>
        <p:nvSpPr>
          <p:cNvPr id="32" name="Title 1"/>
          <p:cNvSpPr txBox="1">
            <a:spLocks/>
          </p:cNvSpPr>
          <p:nvPr/>
        </p:nvSpPr>
        <p:spPr>
          <a:xfrm>
            <a:off x="6777024" y="2286000"/>
            <a:ext cx="2836859"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2400" dirty="0">
                <a:effectLst>
                  <a:outerShdw blurRad="38100" dist="38100" dir="2700000" algn="tl">
                    <a:srgbClr val="000000">
                      <a:alpha val="43137"/>
                    </a:srgbClr>
                  </a:outerShdw>
                </a:effectLst>
                <a:latin typeface="+mn-lt"/>
              </a:rPr>
              <a:t>Cognitive</a:t>
            </a:r>
          </a:p>
          <a:p>
            <a:pPr marL="0" indent="0" algn="ctr">
              <a:buNone/>
            </a:pPr>
            <a:r>
              <a:rPr lang="en-US" sz="2400" dirty="0">
                <a:effectLst>
                  <a:outerShdw blurRad="38100" dist="38100" dir="2700000" algn="tl">
                    <a:srgbClr val="000000">
                      <a:alpha val="43137"/>
                    </a:srgbClr>
                  </a:outerShdw>
                </a:effectLst>
                <a:latin typeface="+mn-lt"/>
              </a:rPr>
              <a:t>Dysfunction</a:t>
            </a:r>
          </a:p>
        </p:txBody>
      </p:sp>
      <p:pic>
        <p:nvPicPr>
          <p:cNvPr id="11" name="Picture 10">
            <a:extLst>
              <a:ext uri="{FF2B5EF4-FFF2-40B4-BE49-F238E27FC236}">
                <a16:creationId xmlns:a16="http://schemas.microsoft.com/office/drawing/2014/main" id="{C9AA5898-7F30-4370-8848-F0751DC5C47C}"/>
              </a:ext>
            </a:extLst>
          </p:cNvPr>
          <p:cNvPicPr>
            <a:picLocks noChangeAspect="1"/>
          </p:cNvPicPr>
          <p:nvPr/>
        </p:nvPicPr>
        <p:blipFill>
          <a:blip r:embed="rId3"/>
          <a:stretch>
            <a:fillRect/>
          </a:stretch>
        </p:blipFill>
        <p:spPr>
          <a:xfrm>
            <a:off x="362164" y="1909068"/>
            <a:ext cx="3310415" cy="1201016"/>
          </a:xfrm>
          <a:prstGeom prst="rect">
            <a:avLst/>
          </a:prstGeom>
        </p:spPr>
      </p:pic>
    </p:spTree>
    <p:extLst>
      <p:ext uri="{BB962C8B-B14F-4D97-AF65-F5344CB8AC3E}">
        <p14:creationId xmlns:p14="http://schemas.microsoft.com/office/powerpoint/2010/main" val="8922612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04800"/>
            <a:ext cx="7543799" cy="1143000"/>
          </a:xfrm>
          <a:effectLst/>
        </p:spPr>
        <p:txBody>
          <a:bodyPr/>
          <a:lstStyle/>
          <a:p>
            <a:pPr algn="ctr"/>
            <a:r>
              <a:rPr lang="en-US" sz="4000" dirty="0">
                <a:effectLst>
                  <a:outerShdw blurRad="38100" dist="38100" dir="2700000" algn="tl">
                    <a:srgbClr val="000000">
                      <a:alpha val="43137"/>
                    </a:srgbClr>
                  </a:outerShdw>
                </a:effectLst>
                <a:latin typeface="+mn-lt"/>
              </a:rPr>
              <a:t>Medical Interventions</a:t>
            </a:r>
          </a:p>
        </p:txBody>
      </p:sp>
      <p:sp>
        <p:nvSpPr>
          <p:cNvPr id="3" name="Content Placeholder 2"/>
          <p:cNvSpPr>
            <a:spLocks noGrp="1"/>
          </p:cNvSpPr>
          <p:nvPr>
            <p:ph sz="quarter" idx="13"/>
          </p:nvPr>
        </p:nvSpPr>
        <p:spPr>
          <a:xfrm>
            <a:off x="619760" y="1447800"/>
            <a:ext cx="10698480" cy="4876800"/>
          </a:xfrm>
        </p:spPr>
        <p:txBody>
          <a:bodyPr/>
          <a:lstStyle/>
          <a:p>
            <a:pPr>
              <a:spcBef>
                <a:spcPts val="1200"/>
              </a:spcBef>
            </a:pPr>
            <a:r>
              <a:rPr lang="en-US" sz="2400" dirty="0"/>
              <a:t>Medications to treat sleep disruption (clonidine, gabapentin, etc.)</a:t>
            </a:r>
          </a:p>
          <a:p>
            <a:pPr>
              <a:spcBef>
                <a:spcPts val="1200"/>
              </a:spcBef>
            </a:pPr>
            <a:r>
              <a:rPr lang="en-US" sz="2400" dirty="0"/>
              <a:t>Melatonin supplement (liquid and pill forms)</a:t>
            </a:r>
          </a:p>
          <a:p>
            <a:pPr>
              <a:spcBef>
                <a:spcPts val="1200"/>
              </a:spcBef>
            </a:pPr>
            <a:r>
              <a:rPr lang="en-US" sz="2400" dirty="0"/>
              <a:t>Iron therapy to treat restlessness and parasomnias (increase levels of serum ferritin; monitor constipation side effects)</a:t>
            </a:r>
          </a:p>
          <a:p>
            <a:pPr>
              <a:spcBef>
                <a:spcPts val="1200"/>
              </a:spcBef>
            </a:pPr>
            <a:r>
              <a:rPr lang="en-US" sz="2400" dirty="0"/>
              <a:t>Continuous positive airway pressure (CPAP) devices (sometimes require habituation training and compliance intervention)</a:t>
            </a:r>
          </a:p>
          <a:p>
            <a:pPr>
              <a:spcBef>
                <a:spcPts val="1200"/>
              </a:spcBef>
            </a:pPr>
            <a:r>
              <a:rPr lang="en-US" sz="2400" dirty="0"/>
              <a:t>Adenotonsillectomy for certain types of sleep apnea (not a cure-all for sleep difficulties)</a:t>
            </a:r>
          </a:p>
          <a:p>
            <a:pPr>
              <a:spcBef>
                <a:spcPts val="1200"/>
              </a:spcBef>
            </a:pPr>
            <a:r>
              <a:rPr lang="en-US" sz="2400" dirty="0"/>
              <a:t>Dental appliances, weight-reduction strategies, nasal steroids, and oral leukotriene modifiers may be considered as adjunctive treatments for sleep-disordered breathing </a:t>
            </a:r>
          </a:p>
          <a:p>
            <a:pPr>
              <a:spcBef>
                <a:spcPts val="0"/>
              </a:spcBef>
            </a:pPr>
            <a:endParaRPr lang="en-US" sz="2400" dirty="0"/>
          </a:p>
          <a:p>
            <a:pPr>
              <a:spcBef>
                <a:spcPts val="0"/>
              </a:spcBef>
            </a:pPr>
            <a:endParaRPr lang="en-US" sz="2400" dirty="0"/>
          </a:p>
          <a:p>
            <a:pPr>
              <a:spcBef>
                <a:spcPts val="0"/>
              </a:spcBef>
            </a:pPr>
            <a:endParaRPr lang="en-US" dirty="0"/>
          </a:p>
          <a:p>
            <a:pPr marL="45720" indent="0">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2920" y="753684"/>
            <a:ext cx="1457960" cy="1388232"/>
          </a:xfrm>
          <a:prstGeom prst="rect">
            <a:avLst/>
          </a:prstGeom>
        </p:spPr>
      </p:pic>
    </p:spTree>
    <p:extLst>
      <p:ext uri="{BB962C8B-B14F-4D97-AF65-F5344CB8AC3E}">
        <p14:creationId xmlns:p14="http://schemas.microsoft.com/office/powerpoint/2010/main" val="150815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04800"/>
            <a:ext cx="3352800" cy="1143000"/>
          </a:xfrm>
          <a:effectLst/>
        </p:spPr>
        <p:txBody>
          <a:bodyPr/>
          <a:lstStyle/>
          <a:p>
            <a:pPr algn="ctr"/>
            <a:r>
              <a:rPr lang="en-US" sz="4000" dirty="0">
                <a:effectLst>
                  <a:outerShdw blurRad="38100" dist="38100" dir="2700000" algn="tl">
                    <a:srgbClr val="000000">
                      <a:alpha val="43137"/>
                    </a:srgbClr>
                  </a:outerShdw>
                </a:effectLst>
                <a:latin typeface="+mn-lt"/>
              </a:rPr>
              <a:t>Resources</a:t>
            </a:r>
          </a:p>
        </p:txBody>
      </p:sp>
      <p:sp>
        <p:nvSpPr>
          <p:cNvPr id="3" name="Content Placeholder 2"/>
          <p:cNvSpPr>
            <a:spLocks noGrp="1"/>
          </p:cNvSpPr>
          <p:nvPr>
            <p:ph sz="quarter" idx="13"/>
          </p:nvPr>
        </p:nvSpPr>
        <p:spPr>
          <a:xfrm>
            <a:off x="1398455" y="1600200"/>
            <a:ext cx="7257865" cy="4876800"/>
          </a:xfrm>
        </p:spPr>
        <p:txBody>
          <a:bodyPr>
            <a:normAutofit/>
          </a:bodyPr>
          <a:lstStyle/>
          <a:p>
            <a:pPr>
              <a:lnSpc>
                <a:spcPct val="100000"/>
              </a:lnSpc>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The National Sleep Foundation (https://www.thensf.org/)</a:t>
            </a:r>
            <a:endParaRPr lang="en-US" u="sng" dirty="0">
              <a:latin typeface="Arial" panose="020B0604020202020204" pitchFamily="34" charset="0"/>
              <a:cs typeface="Arial" panose="020B0604020202020204" pitchFamily="34" charset="0"/>
            </a:endParaRPr>
          </a:p>
          <a:p>
            <a:pPr>
              <a:lnSpc>
                <a:spcPct val="100000"/>
              </a:lnSpc>
              <a:spcAft>
                <a:spcPts val="1200"/>
              </a:spcAft>
              <a:buFont typeface="Arial" panose="020B0604020202020204" pitchFamily="34" charset="0"/>
              <a:buChar char="•"/>
            </a:pPr>
            <a:r>
              <a:rPr lang="en-US" u="sng" dirty="0">
                <a:latin typeface="Arial" panose="020B0604020202020204" pitchFamily="34" charset="0"/>
                <a:cs typeface="Arial" panose="020B0604020202020204" pitchFamily="34" charset="0"/>
              </a:rPr>
              <a:t>Overcoming Insomnia</a:t>
            </a:r>
            <a:r>
              <a:rPr lang="en-US" dirty="0">
                <a:latin typeface="Arial" panose="020B0604020202020204" pitchFamily="34" charset="0"/>
                <a:cs typeface="Arial" panose="020B0604020202020204" pitchFamily="34" charset="0"/>
              </a:rPr>
              <a:t> by Jack Edinger &amp; Colleen Carney</a:t>
            </a:r>
          </a:p>
          <a:p>
            <a:pPr>
              <a:lnSpc>
                <a:spcPct val="100000"/>
              </a:lnSpc>
              <a:spcAft>
                <a:spcPts val="1200"/>
              </a:spcAft>
              <a:buFont typeface="Arial" panose="020B0604020202020204" pitchFamily="34" charset="0"/>
              <a:buChar char="•"/>
            </a:pPr>
            <a:r>
              <a:rPr lang="en-US" u="sng" dirty="0">
                <a:latin typeface="Arial" panose="020B0604020202020204" pitchFamily="34" charset="0"/>
                <a:cs typeface="Arial" panose="020B0604020202020204" pitchFamily="34" charset="0"/>
              </a:rPr>
              <a:t>Sleeping Through the Night</a:t>
            </a:r>
            <a:r>
              <a:rPr lang="en-US" dirty="0">
                <a:latin typeface="Arial" panose="020B0604020202020204" pitchFamily="34" charset="0"/>
                <a:cs typeface="Arial" panose="020B0604020202020204" pitchFamily="34" charset="0"/>
              </a:rPr>
              <a:t> by Jodi Mindell</a:t>
            </a:r>
          </a:p>
          <a:p>
            <a:pPr>
              <a:lnSpc>
                <a:spcPct val="100000"/>
              </a:lnSpc>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ATN’s </a:t>
            </a:r>
            <a:r>
              <a:rPr lang="en-US" u="sng" dirty="0">
                <a:latin typeface="Arial" panose="020B0604020202020204" pitchFamily="34" charset="0"/>
                <a:cs typeface="Arial" panose="020B0604020202020204" pitchFamily="34" charset="0"/>
              </a:rPr>
              <a:t>Strategies to Improve Sleep in Children with Autism: A Parent’s Guide</a:t>
            </a:r>
            <a:r>
              <a:rPr lang="en-US" dirty="0">
                <a:latin typeface="Arial" panose="020B0604020202020204" pitchFamily="34" charset="0"/>
                <a:cs typeface="Arial" panose="020B0604020202020204" pitchFamily="34" charset="0"/>
              </a:rPr>
              <a:t> and ATN’s </a:t>
            </a:r>
            <a:r>
              <a:rPr lang="en-US" u="sng" dirty="0">
                <a:latin typeface="Arial" panose="020B0604020202020204" pitchFamily="34" charset="0"/>
                <a:cs typeface="Arial" panose="020B0604020202020204" pitchFamily="34" charset="0"/>
              </a:rPr>
              <a:t>Sleep Strategies for Teens with Autism : A Parent’s Guide</a:t>
            </a:r>
            <a:r>
              <a:rPr lang="en-US" dirty="0">
                <a:latin typeface="Arial" panose="020B0604020202020204" pitchFamily="34" charset="0"/>
                <a:cs typeface="Arial" panose="020B0604020202020204" pitchFamily="34" charset="0"/>
              </a:rPr>
              <a:t> </a:t>
            </a:r>
          </a:p>
          <a:p>
            <a:pPr>
              <a:lnSpc>
                <a:spcPct val="100000"/>
              </a:lnSpc>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American Sleep Apnea Association (</a:t>
            </a:r>
            <a:r>
              <a:rPr lang="en-US" dirty="0">
                <a:latin typeface="Arial" panose="020B0604020202020204" pitchFamily="34" charset="0"/>
                <a:cs typeface="Arial" panose="020B0604020202020204" pitchFamily="34" charset="0"/>
                <a:hlinkClick r:id="rId3"/>
              </a:rPr>
              <a:t>https://www.sleepapnea.org/</a:t>
            </a:r>
            <a:r>
              <a:rPr lang="en-US" dirty="0">
                <a:latin typeface="Arial" panose="020B0604020202020204" pitchFamily="34" charset="0"/>
                <a:cs typeface="Arial" panose="020B0604020202020204" pitchFamily="34" charset="0"/>
              </a:rPr>
              <a:t>)</a:t>
            </a:r>
          </a:p>
          <a:p>
            <a:pPr>
              <a:lnSpc>
                <a:spcPct val="100000"/>
              </a:lnSpc>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The American Sleep Association (</a:t>
            </a:r>
            <a:r>
              <a:rPr lang="en-US" sz="2000" dirty="0">
                <a:latin typeface="Arial" panose="020B0604020202020204" pitchFamily="34" charset="0"/>
                <a:cs typeface="Arial" panose="020B0604020202020204" pitchFamily="34" charset="0"/>
                <a:hlinkClick r:id="rId4"/>
              </a:rPr>
              <a:t>www.sleepassociation.org</a:t>
            </a:r>
            <a:r>
              <a:rPr lang="en-US" sz="2000" dirty="0">
                <a:latin typeface="Arial" panose="020B0604020202020204" pitchFamily="34" charset="0"/>
                <a:cs typeface="Arial" panose="020B0604020202020204" pitchFamily="34" charset="0"/>
              </a:rPr>
              <a:t>)</a:t>
            </a:r>
          </a:p>
          <a:p>
            <a:pPr>
              <a:buFont typeface="Arial" panose="020B0604020202020204" pitchFamily="34" charset="0"/>
              <a:buChar char="•"/>
            </a:pPr>
            <a:endParaRPr lang="en-US" dirty="0"/>
          </a:p>
          <a:p>
            <a:pPr>
              <a:buFont typeface="Arial" panose="020B0604020202020204" pitchFamily="34" charset="0"/>
              <a:buChar char="•"/>
            </a:pPr>
            <a:endParaRPr lang="en-US" u="sng" dirty="0"/>
          </a:p>
          <a:p>
            <a:pPr marL="0" indent="0">
              <a:buNone/>
            </a:pPr>
            <a:endParaRPr lang="en-US" u="sng"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4231" y="3809446"/>
            <a:ext cx="1375284" cy="178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78499">
            <a:off x="8994981" y="1666693"/>
            <a:ext cx="1186535" cy="166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51980">
            <a:off x="9991460" y="2494722"/>
            <a:ext cx="1177190" cy="186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descr="http://www.autismspeaks.org/sites/default/files/images/sleep-booklet-200p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863568">
            <a:off x="9988738" y="4817847"/>
            <a:ext cx="1293063" cy="167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35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900" y="1968675"/>
            <a:ext cx="8839200" cy="1676399"/>
          </a:xfrm>
        </p:spPr>
        <p:txBody>
          <a:bodyPr>
            <a:normAutofit/>
          </a:bodyPr>
          <a:lstStyle/>
          <a:p>
            <a:pPr marL="182880"/>
            <a:r>
              <a:rPr lang="en-US" dirty="0">
                <a:latin typeface="Arial" panose="020B0604020202020204" pitchFamily="34" charset="0"/>
                <a:cs typeface="Arial" panose="020B0604020202020204" pitchFamily="34" charset="0"/>
              </a:rPr>
              <a:t>Questions?</a:t>
            </a:r>
          </a:p>
        </p:txBody>
      </p:sp>
      <p:sp>
        <p:nvSpPr>
          <p:cNvPr id="4" name="AutoShape 4" descr="data:image/jpeg;base64,/9j/4AAQSkZJRgABAQAAAQABAAD/2wCEAAkGBhQSERUTExQUFRQUGBQVGBgVFhcXFxUUFBQVFBQVFBQXHCYeGBkjGRQUHy8gIycpLCwsFR4xNTAqNSYsLCkBCQoKDgwOFw8PFykcHBwpKSwsLCkpKSkpKSkpKSkpLCksKSkpKSksKSwpLCkpKSkpLCkpKSkpKSwpKSksLCwpLP/AABEIALEBHAMBIgACEQEDEQH/xAAcAAACAgMBAQAAAAAAAAAAAAAABAMFAQIGBwj/xAA7EAABBAADBgQFAgUDBAMAAAABAAIDEQQhMQUGEkFRcSJhgZETMqGxwULwBxRS0eEjYvEVM0OCcpKi/8QAGQEAAwEBAQAAAAAAAAAAAAAAAAECAwQF/8QAIREBAQACAgIDAQEBAAAAAAAAAAECEQMhEkETMVFhcUL/2gAMAwEAAhEDEQA/APaUIQmgIQhACEIQAhCEAIQhACEKKfFNYLc4AeZpASoXMbS35jZlGC89dB7rmcbv5O75SGj/AGi/uouci5hlXpnEFjjC8em3mxLv/NJ6Gvsk5Nt4jX40nq9yn5Ir469utZXhzN6MSzMSP9yVb7M/ipNGamaJB1GTv7FVM4m4WPWkKn3f3ohxbbjdmNWnJw7j8q4VoCEIQAhCEAIQhACEIQAhCEAIQhACEIQAtHLdYIQGUIQgBCEIAQhCAEIQgBYJWVy2+O8ZhAji/wC47n/SOpSt1NnJvqHNtb0xweEeKT+kcvNx5Lhdp7Ykmdb3HtyHYJaCM5kkuccyTmSUzFhrOnuuTPl39OvDhk+ykOGJUrtm0LKt4sKGhQ4hYXNt4uexQrRVGImV3tFq57FBVjSsLPxBGhUb5b7/AHWkxSr3raVlYsNl7ZkgkEkZLXDp9j1C9s3P30ZjGAOpsoGbevm3+y8DEnNPYHab4nh7CQQbBC0mWmOWO30shcfuVv0zFtDH02UDMcnebf7LrwVtLtkyhCEyCEIQAhCEAIQhACEIQAhCEAIQhACEIQAhCEAIQhACEIQEGNxQjYXHQC15vjHmSQvOrs/uQPZdNvlizTIh+s2ezc/vSosM3Nt9/TRcvPl6dfBj7LwMANH99lYQxALeDAAGypnMyXJXUUlckJnpjFGkg9ylcivxjbVTiMEuhkhsJLERK5U2OXxOEISMmGK6ifDDmq3ERrWVjcVQzDqTgTQjK1kC0lZ2I8Bj34eRsjCQWlez7ub/AEE5jjc4tleMmkZEjUB3VeI4lmSXnxzmOje0kFhyI5HIg/RXMrEfHMn1K02sqr3a2n/MYaKb+trSe9eL62rRdDnCEIQQQhCAEIQgBCEIAQhCAEIQgBCEIAQhCAEIQgBCFrIaBQHC7alL8W46hlMH3KmweFAN9h+/qo8DDxuc8/1OPc3krJrF5+d3la9HjmsdMfDSs7qTrkjilnWkqtxeaTbGnpGqJjKzU6WWxrw0WqeCQyOoKTbmL5KLd/Eta4lx0Fq5E2jaUfAFzsmJtwAzJ0AzJV/tHixLuGMX1PJvcpzZe7zIBfzPOrjr2HQJ71E2KpmBpniGaq8VEuk2hGqTExpTJNxU5NFVm1P9MWNCRXkrWdqXni42Fp9F0Y1leq9N/grvM10TsM45i3s7H5gPv7r1NfL+7mMOHLHttr2m752D9l9H7v7VGJw8co/ULI6HQj3W+F305+THV2sUIQtGQQsWsGQIDZC0+KOq1fiWjUhASoSMu2om6yNHqElNvdh2/wDkB7WfsluHpdoXKz7+Qj5Q4+lfdIS7/wD9Mfuf7KfPH9Pxv47guWPiBeeSb7ynRrR7lQO3snP6gP8A1U/Lir48npiEIWrMIQgBACFl2SxYU7MLSXQotB0RsOawsVN9/upAtXO4S5vQlYMi4Mvt6OF6RyvSrhamcbK1LaUrLvhsqKbD5LD8cLpWOAcHZFLo7uOE2vhCSclTx7LccrIzGnTmvRtr7PAshchjHvacm5eacui1vta7NdwsDWigP3Z6lNuulR7J263i4HjhPLoSunDA4ZJZbOac7tBvNc/iiur2jDquZxkanFWUVOICT0KfmakpQt5XPlCWKkLXihkV7X/Drb8Mez28cjQWF3FZqiTYA65Lxmd2XZGz33qTlpmt8ctdsMsfLp7vif4jYdvy8TuwofVVWJ/iX/RH7u/AXm8TiU3G1K8lHxR10n8QsQdGsHoT+Vod88Sf1NHZoVBGxb0ovJ/T+Ofi0m3gxDtZXelD7JR+Kefme49ySlJLC1ZiORUXKqmMhguRxLDHKTgUXJWmAVkrLWqTgS8j8UNrPGpHRKJ0KNjT2dr7W1qBpDSVo+e9Oq9DbgM8S2B80m7Fij7WtJQ4a53zByRszj5Qom4gAm1AzHtbkTfYZX+UtM86g3eppLYNSYzk0arEwLaJOqSws1OurUs+J4hbuWiQVe1JKfZOv3S7Z7UmPw9xukz1AFcyT/ZU8eKorm5Me9u7hylx1+LlqrNpYw6DRPRv4m5JLExAZlZOiKVxOp7q03e2gHyFt5jOvLTVUO2MaapmZcQ0AauJNAD1V9uxsv4Lc/nObz1d0HkBl7nmloXt0GJLfhknzXmG920ZGhxhALuV6DzrnS6/eLEyHDu+FXG0nXSjndKg3b2W+RhOILXvBJFUMuQdQAtEvavDU2osA10zIjJQkB8RAqwNDXIldTDtEt5rXE7MABewaahUONxRB1Vs7HR4rGhwVFi2ApfD7QvVWFAhZ3HSpkosVGq6Vqu8bCqnENVY1GUVeLNBb7JGQUG0nU0pzYsdkBbf8stduhweGtPNw6nweGyCZ+B5LG5L0VY1auCme2kcNhLZIXDJIzRZqyLVC+G05RpFE5MByhYylJSKE8ZU1JFr07E61IbArbhC1e1DZEjerTty7JbDQOfpk3mfwPNNTQE0QRw9NL9eaw7EECgKXpPMLsiDa4+RsDp0tbT44HQX3zHdYYwuJ4xQ5c7Pn5JeWMcFaWc68uX1SMvGbPKuwv8AsmmMY3TPn6nsoDwjL9+6Yw8Yy8NcPlYPcoBUzODrNZqSQRnMkn1y9EyacCSBQ56X0zS8zngfoaOQvMoMnjdttYwkNyGQv9PQ0uR2gNZWyB3NzTk7uF2AgLmmSbhA0a2hnybquUxuzJJXObGy2/qaBkCP9xqlN17bccv3FjsR4dHY5pDb0xHZVO7+1/guMMmWdNPK/wCnuuoYWuIJAPPsuPKdvQxl1sls7YYYRK7xSkZXpHevCP6qNX3rndwxvC2v3aGhZk0UnIqJnAPIOhyVhhcOxrfCAFV49qjwm0iBXRLG6Ge1Rvtt5sPFH8oLbc4Xa8qxG8L3PPB8vIkGz50u0/iOPieIHIto+RXGbA2E+U3RDQaJK6+OTW6jK5WyYrDY80r3jizaMzlVdyupwOPPFwnolmYZsMdDIgkWNT5dlnAwEniquinOynlj4z+rLEuyVLi3BWGJkpc/tTFcIK55O036Vm0ZbcG+f+V0+62Ds8RyGmai3V3MMxE09hpzazqDzcfwu/g2WxgpmVLTPOSeMZTe9sQRtrI2sTsWJDSXmxKwXstM/NDHpbETLWCZaaI48rVoWoltSRJG1Ma0cEwVEQgy7mpjDPpalqGJpPFthQOCmictiy1JvTOIjnl01UMgtxrS8lLG28qz88rS7mm60K9F5h6OTIDW+uddc+iW2g3SutZfdavaWnX2QDr9EGr5Yjfb6qfDzFuQy7i69E0xo7E6gad81kxtHM2gMmcAUXE8yTqT25BQuYx5t1kD00W7Xto5X+Rqhso1DbPma+hOaDDonSP+LdNa1waK/U6gHD0J+i0j2e1kbWlxpubqNWazc48zeflkpXbQINeXb6eSVMxJyOY8tPfVI9155tHdoyyyPjHw47IHxQGMy5xkEkirzICrcNvC7CyCOSRkrP643F4b5ONC+/3Xo+K2cyXxvcbFNc4gAEXmxrG8zpl5WVzG8e7bXeGKJz2FwLs6PFXC0jOgACT5WVGWErqw5rPtY4HarZGhzSCDpXNMST5Lz/aMH8mT/LOssc0SNc/wnjDiKB5+EjLPTXNWmzd5RIBxAsd0d+DzXPlhp14ZzJc4l1qsc2ip5cVeiWfMsW1nTn9t4YOeLFjmFNG4BnCwemQz861W+0ZBarm4rhWky605+8b03i2c577craRjWigkGY8apbHbUFapW0v9Y2hLSV3Y2GcbOXuH+lEa8nO1rsNfZU21Npl2Q5r17dLYow+HjZWYAJ83HNx9yU7vCb90rfK6ORYMMFDkocS5WUxoKoxsgWA0rsVMq2edS4qRVs0i1kTWk0yxBMlJpFHFNmtNEvYHpwPpVWHlU5xCmxUPfFzWLSTZ0wyRSaULNLQOzW1oJI1yYEiVCxxID2ASBw4a7Z391BixoT82iyTR+q1mkvWl6LzELX2dPstnPyA6fu1oJQpOL1SDVhvkpuEGwVoH+SyTfdAR8fw9AL6nP2CTdJbtD+E482VoIxz+iDKzOFeaUknoV++inxDfQWq6WTNI4ZxLyQBdX7X5+qrdp4mpCAcyKsDUDKr7piSTiZ0N6+XNQfDDnZjlzRVxy21IrIsCuI27qRfC0HmQHEk/7lvLsfhPC9viysdwCPoQuh2Zgf8AWkL2j4bQyNliwCRxPdn5l2aVB+NJLiXkNh4nVrb6FMazr+nPusM8Pbqwz9KUbJcPkcR5aj6pfEbNmrJw9j/ddJFFwnhdkaBI6XmAfOvupHwrmtreZVwOL2diP9h9SPwqLHRzs1jNdRn9l6hLhVX4nAhVjl/E3deW/wDVnaKCbaXUrsdtbFjcbLRfXQ+633P3OY68RKA6nENHLwnUj8eS3meEm6ysyUWw91cRM+OQNAZxNceI1kCCe58l6/HtXgFOaa6jNJiYDLKkvPiFz55+dXjPFcuxrXglhB69R3Co8dNmqyecsdxNNH7joVpPtDiz6qZirYxElqtnepJMQkp5lrIml55FBDNmldoYqshqUtHiCtZj0nboI8ZS2/nlRNeTzTESVxG11FiVYQSqkgerGGRRYuVaMkWeNKNmUgmUaMyHo4kv8VZ4kg9bkxF6KF8mfJMcViqF/ZRSL0XlNWtTkEd56+Q19hmq4SJqEWCbzby/IQaR7szX9lm1E6ezeqI3EoDL3fvzWKPZb8KkGFBGvmgFMThvCbPLIflUcsIul1QxLQCaGWZPMnoqWaRz3EnPtySMrh4uEWMyOZGna8lHJE4u4i4k56knQWrf+VsXpkPtmlcXKGjwNogfMc77BB7VzJrdQOdXdCsuWallgMhY+viOumh58LAB8xHNJBhkPh8PEaPlepHkrjDuEbeFvi6VqAOZ5Jfat6Ve08Gxoc8StDhZI4TTjz8R5+irMDtIPCf27s34rRFdF5GYJNZ8RJvX/KrP+mGNxEYc5jTw2dbGunJc/Jh7kdPFn1q1YOal3xWtI8T15Eg9xqpw6xkuexuoNq4G03slvw8OGcwXH3cT+U5PHdpGZ3CKUmimmScuITEGFfM/gaLNE+QA1JKy/YjhJTs2tIDuE8sia7AhaY4WoyykVMs1pR76XS7Y3dEJ+K3xQ+EgO1IJIc0kcwaz6EFZl3IMjPiwvAYRbWv+bjrNnnmDmtZx1n5xyT5EpiZqGhJ5Aak9Auj3W2VHiJjDJkXNcWkah7cx5VVq13J3bkixj3zMFR/EY3iF27QPHlV+6vHDZZckjjMbuDiBG2UuaS4Bzm5+DiaXNZfMgcN+bkzsHcd0schcW8fExjLd4bNuc4keQrTqvSMXDxAt52tNk7F4HOePkItw58Tboj3IW2o5/OvK9tYBkUvwonOk4QGudXzyfq4G68OYA60m9gbDdM4E/IGue6teFvS+pLR6rtNobuslkDmsAaKdr4gWm7HspoNmhgJYaD2uBGufFZ9MlPiv5OnHs3dnLDKGcMd5F7gC7OhwA5u11/4S2HcSa6L0XamzviRCvlaBw8PIAVl55lVWzd3443AUSWu4rPOswCPYhK8apy9FIt3nOgbI27olwOtciB/9fdV2GgJDybAa1x9RQ/K7rZm0G27iGYBIFcj4SB6UqefAtEkjR8jmnhro7xfe0XjhTlrm3ipCwXk2/wD8ByXkxBaacKK6Z+zWNe15HiDA13nTQ3MdaCrDsaJxLnuILi4gZZNvIZqLxtJyvWIZDeWpWmIGfi19lIcCQcnAjUEfnooi7jPi1C6HClwzGcFObnnRGR/ysTQgDw6/f/K2EfPktpYxyQZAF155FOwHxDlyWhjBFkaLeLPOkAzIAQazIUrcMS1R4YC+6ZmmBPhOiAWbANMjnzWmLbwuAA1GdKSaUE2R7FK47HcRyySCGUeHJVuIAaazI1z+yde/w39ElioyW2cgPqgNIpgNQK6afVTmdujBQ5+fqqpwv99ERzkGuSDX8eKbw0dfx0SWILWNJLmm86HXUX6qtbiDTj6C8rJ7paLBzPe0uaSHGqPIVqEHCGPxZ4SxtAfqdyAJsm+qXweNOZz4eXbkVZzbul0nDISYw4eEGiejR0zrNObQ2WHExRt4eEAX1PJtnMgflY58fk6MOSYkIbkcGircaFmh6lX+0912Nhy+Y1mc6rVc3gt3Zi6nFoo566A6rt8FRj4AbDSRmboD90lx8evuDk5PrVcFsCd8MziRYLS13UAmrryIV1h8Ofih3I6+d1n9Apcbs+IPDmcXECbPI+yZieOEdQtMcdTTLLPyu2cZgLYGUC27oi70oV6LZsYaGsGVOaQOhGVKZ02Z68vJQNzcK5K2e1BsfYJjxckvLjeGDoLOf1XTPID77WQtGYCjZ55+/RMx4bjrkbRIdu1VNFbrpSxwvqhQBGdq2xOBLeHLVaxQ04Aj1QSj/lC1rgDmctOSheAyPhq9Tnrn0VljGgOJ6pWR+YQaDBSVQ1FG/O9ClmstziBdEfTIErMxN91oywcueqA3hwxObdbP/HdQSRniz5Af8Jw5V7+pyQzCF4rqb88kBXuwJc6icuo+iXl3fcTbnjy1yGgCvW4fhBVpHD4R4byGYrNI/JbtS8mvqEIVM07UO090ISNEFIUITCRi1HNYQkANEpiEITCKPUKPafJCEBTfratH/MUISpp8D8ru4Vts3529j9llCPQYm/7/AP7D7Iw/zlCEBu35n+iR2X8k3/yKEIP0iboswaDusoTIydT3Rg/mQhBH5dFnB/OEIQFlitW9lBtDRnf8IQimpcb+jt+Sq+fX0QhIE59VmFZQgzJTeH0QhBIZvwp2aDssoQT/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35370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7315200" cy="1143000"/>
          </a:xfrm>
          <a:effectLst/>
        </p:spPr>
        <p:txBody>
          <a:bodyPr/>
          <a:lstStyle/>
          <a:p>
            <a:pPr algn="ctr"/>
            <a:r>
              <a:rPr lang="en-US" sz="4000" dirty="0">
                <a:effectLst>
                  <a:outerShdw blurRad="38100" dist="38100" dir="2700000" algn="tl">
                    <a:srgbClr val="000000">
                      <a:alpha val="43137"/>
                    </a:srgbClr>
                  </a:outerShdw>
                </a:effectLst>
                <a:latin typeface="+mn-lt"/>
              </a:rPr>
              <a:t>Mechanics of Sleep</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a:spLocks noGrp="1"/>
          </p:cNvSpPr>
          <p:nvPr>
            <p:ph sz="quarter" idx="13"/>
          </p:nvPr>
        </p:nvSpPr>
        <p:spPr>
          <a:xfrm>
            <a:off x="863426" y="1447799"/>
            <a:ext cx="10911040" cy="4746233"/>
          </a:xfrm>
        </p:spPr>
        <p:txBody>
          <a:bodyPr>
            <a:normAutofit lnSpcReduction="10000"/>
          </a:bodyPr>
          <a:lstStyle/>
          <a:p>
            <a:pPr marL="45720" indent="0">
              <a:spcBef>
                <a:spcPts val="600"/>
              </a:spcBef>
              <a:buNone/>
            </a:pPr>
            <a:r>
              <a:rPr lang="en-US" sz="2400" b="1" dirty="0">
                <a:latin typeface="Arial" panose="020B0604020202020204" pitchFamily="34" charset="0"/>
                <a:cs typeface="Arial" panose="020B0604020202020204" pitchFamily="34" charset="0"/>
              </a:rPr>
              <a:t>Sleep Cycles</a:t>
            </a:r>
          </a:p>
          <a:p>
            <a:pPr marL="388620" indent="-342900">
              <a:spcBef>
                <a:spcPts val="600"/>
              </a:spcBef>
            </a:pPr>
            <a:r>
              <a:rPr lang="en-US" sz="2400" dirty="0">
                <a:latin typeface="Arial" panose="020B0604020202020204" pitchFamily="34" charset="0"/>
                <a:cs typeface="Arial" panose="020B0604020202020204" pitchFamily="34" charset="0"/>
              </a:rPr>
              <a:t>90 mins on average in adults</a:t>
            </a:r>
          </a:p>
          <a:p>
            <a:pPr marL="388620" indent="-342900">
              <a:spcBef>
                <a:spcPts val="600"/>
              </a:spcBef>
            </a:pPr>
            <a:r>
              <a:rPr lang="en-US" sz="2400" dirty="0">
                <a:latin typeface="Arial" panose="020B0604020202020204" pitchFamily="34" charset="0"/>
                <a:cs typeface="Arial" panose="020B0604020202020204" pitchFamily="34" charset="0"/>
              </a:rPr>
              <a:t>60 minutes on average in young children </a:t>
            </a:r>
          </a:p>
          <a:p>
            <a:pPr marL="45720" indent="0">
              <a:spcBef>
                <a:spcPts val="600"/>
              </a:spcBef>
              <a:buNone/>
            </a:pPr>
            <a:endParaRPr lang="en-US" sz="2400" b="1" dirty="0">
              <a:latin typeface="Arial" panose="020B0604020202020204" pitchFamily="34" charset="0"/>
              <a:cs typeface="Arial" panose="020B0604020202020204" pitchFamily="34" charset="0"/>
            </a:endParaRPr>
          </a:p>
          <a:p>
            <a:pPr marL="45720" indent="0">
              <a:spcBef>
                <a:spcPts val="600"/>
              </a:spcBef>
              <a:buNone/>
            </a:pPr>
            <a:r>
              <a:rPr lang="en-US" sz="2400" b="1" dirty="0">
                <a:latin typeface="Arial" panose="020B0604020202020204" pitchFamily="34" charset="0"/>
                <a:cs typeface="Arial" panose="020B0604020202020204" pitchFamily="34" charset="0"/>
              </a:rPr>
              <a:t>Five Stages of Sleep:</a:t>
            </a:r>
          </a:p>
          <a:p>
            <a:pPr marL="45720" indent="0">
              <a:spcBef>
                <a:spcPts val="600"/>
              </a:spcBef>
              <a:buNone/>
            </a:pPr>
            <a:r>
              <a:rPr lang="en-US" sz="2400" dirty="0">
                <a:latin typeface="Arial" panose="020B0604020202020204" pitchFamily="34" charset="0"/>
                <a:cs typeface="Arial" panose="020B0604020202020204" pitchFamily="34" charset="0"/>
              </a:rPr>
              <a:t>Stage 1: light sleep, drifting</a:t>
            </a:r>
          </a:p>
          <a:p>
            <a:pPr marL="45720" indent="0">
              <a:spcBef>
                <a:spcPts val="600"/>
              </a:spcBef>
              <a:buNone/>
            </a:pPr>
            <a:r>
              <a:rPr lang="en-US" sz="2400" dirty="0">
                <a:latin typeface="Arial" panose="020B0604020202020204" pitchFamily="34" charset="0"/>
                <a:cs typeface="Arial" panose="020B0604020202020204" pitchFamily="34" charset="0"/>
              </a:rPr>
              <a:t>Stage 2: brain wave slowing</a:t>
            </a:r>
          </a:p>
          <a:p>
            <a:pPr marL="45720" indent="0">
              <a:spcBef>
                <a:spcPts val="600"/>
              </a:spcBef>
              <a:buNone/>
            </a:pPr>
            <a:r>
              <a:rPr lang="en-US" sz="2400" dirty="0">
                <a:latin typeface="Arial" panose="020B0604020202020204" pitchFamily="34" charset="0"/>
                <a:cs typeface="Arial" panose="020B0604020202020204" pitchFamily="34" charset="0"/>
              </a:rPr>
              <a:t>Stage 3: Start of restorative deep sleep, slowed delta waves</a:t>
            </a:r>
          </a:p>
          <a:p>
            <a:pPr marL="45720" indent="0">
              <a:spcBef>
                <a:spcPts val="600"/>
              </a:spcBef>
              <a:buNone/>
            </a:pPr>
            <a:r>
              <a:rPr lang="en-US" sz="2400" dirty="0">
                <a:latin typeface="Arial" panose="020B0604020202020204" pitchFamily="34" charset="0"/>
                <a:cs typeface="Arial" panose="020B0604020202020204" pitchFamily="34" charset="0"/>
              </a:rPr>
              <a:t>Stage 4: Continued restorative deep sleep, mostly delta waves, refreshing</a:t>
            </a:r>
          </a:p>
          <a:p>
            <a:pPr marL="45720" indent="0">
              <a:spcBef>
                <a:spcPts val="600"/>
              </a:spcBef>
              <a:buNone/>
            </a:pPr>
            <a:r>
              <a:rPr lang="en-US" sz="2400" dirty="0">
                <a:latin typeface="Arial" panose="020B0604020202020204" pitchFamily="34" charset="0"/>
                <a:cs typeface="Arial" panose="020B0604020202020204" pitchFamily="34" charset="0"/>
              </a:rPr>
              <a:t>REM: Active/dream stage (20% of sleep time; 50% for babies)</a:t>
            </a:r>
          </a:p>
          <a:p>
            <a:pPr marL="45720" indent="0">
              <a:spcBef>
                <a:spcPts val="0"/>
              </a:spcBef>
              <a:buNone/>
            </a:pPr>
            <a:endParaRPr lang="en-US" sz="2400" dirty="0">
              <a:latin typeface="Arial" panose="020B0604020202020204" pitchFamily="34" charset="0"/>
              <a:cs typeface="Arial" panose="020B0604020202020204" pitchFamily="34" charset="0"/>
            </a:endParaRPr>
          </a:p>
          <a:p>
            <a:pPr marL="45720" indent="0">
              <a:spcBef>
                <a:spcPts val="0"/>
              </a:spcBef>
              <a:buNone/>
            </a:pPr>
            <a:endParaRPr lang="en-US" dirty="0"/>
          </a:p>
          <a:p>
            <a:pPr marL="0" indent="0">
              <a:buNone/>
            </a:pPr>
            <a:r>
              <a:rPr lang="en-US" dirty="0">
                <a:hlinkClick r:id="rId4"/>
              </a:rPr>
              <a:t>https://www.ninds.nih.gov/Disorders/Patient-Caregiver-Education/Understanding-Sleep</a:t>
            </a:r>
            <a:r>
              <a:rPr lang="en-US" dirty="0"/>
              <a:t> </a:t>
            </a:r>
          </a:p>
        </p:txBody>
      </p:sp>
      <p:sp>
        <p:nvSpPr>
          <p:cNvPr id="7" name="SMARTInkShape-1"/>
          <p:cNvSpPr/>
          <p:nvPr>
            <p:custDataLst>
              <p:tags r:id="rId1"/>
            </p:custDataLst>
          </p:nvPr>
        </p:nvSpPr>
        <p:spPr>
          <a:xfrm>
            <a:off x="-1384300" y="5524501"/>
            <a:ext cx="25401" cy="6351"/>
          </a:xfrm>
          <a:custGeom>
            <a:avLst/>
            <a:gdLst/>
            <a:ahLst/>
            <a:cxnLst/>
            <a:rect l="0" t="0" r="0" b="0"/>
            <a:pathLst>
              <a:path w="25401" h="6351">
                <a:moveTo>
                  <a:pt x="25400" y="0"/>
                </a:moveTo>
                <a:lnTo>
                  <a:pt x="25400" y="0"/>
                </a:lnTo>
                <a:lnTo>
                  <a:pt x="0" y="6350"/>
                </a:lnTo>
              </a:path>
            </a:pathLst>
          </a:custGeom>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8565E2D0-A3D4-4D2D-A074-AF88B58691DE}"/>
              </a:ext>
            </a:extLst>
          </p:cNvPr>
          <p:cNvPicPr>
            <a:picLocks noChangeAspect="1"/>
          </p:cNvPicPr>
          <p:nvPr/>
        </p:nvPicPr>
        <p:blipFill>
          <a:blip r:embed="rId5"/>
          <a:stretch>
            <a:fillRect/>
          </a:stretch>
        </p:blipFill>
        <p:spPr>
          <a:xfrm rot="716347">
            <a:off x="6945969" y="1779084"/>
            <a:ext cx="4917484" cy="1912355"/>
          </a:xfrm>
          <a:prstGeom prst="rect">
            <a:avLst/>
          </a:prstGeom>
        </p:spPr>
      </p:pic>
    </p:spTree>
    <p:extLst>
      <p:ext uri="{BB962C8B-B14F-4D97-AF65-F5344CB8AC3E}">
        <p14:creationId xmlns:p14="http://schemas.microsoft.com/office/powerpoint/2010/main" val="393649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7315200" cy="1143000"/>
          </a:xfrm>
          <a:effectLst/>
        </p:spPr>
        <p:txBody>
          <a:bodyPr/>
          <a:lstStyle/>
          <a:p>
            <a:pPr algn="ctr"/>
            <a:r>
              <a:rPr lang="en-US" sz="4000" dirty="0">
                <a:effectLst>
                  <a:outerShdw blurRad="38100" dist="38100" dir="2700000" algn="tl">
                    <a:srgbClr val="000000">
                      <a:alpha val="43137"/>
                    </a:srgbClr>
                  </a:outerShdw>
                </a:effectLst>
                <a:latin typeface="+mn-lt"/>
              </a:rPr>
              <a:t>Mechanics of Sleep</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a:spLocks noGrp="1"/>
          </p:cNvSpPr>
          <p:nvPr>
            <p:ph sz="quarter" idx="13"/>
          </p:nvPr>
        </p:nvSpPr>
        <p:spPr>
          <a:xfrm>
            <a:off x="863425" y="1447799"/>
            <a:ext cx="4617893" cy="4746233"/>
          </a:xfrm>
        </p:spPr>
        <p:txBody>
          <a:bodyPr>
            <a:normAutofit/>
          </a:bodyPr>
          <a:lstStyle/>
          <a:p>
            <a:pPr marL="45720" indent="0">
              <a:spcBef>
                <a:spcPts val="600"/>
              </a:spcBef>
              <a:buNone/>
            </a:pPr>
            <a:r>
              <a:rPr lang="en-US" sz="2400" b="1" dirty="0">
                <a:latin typeface="Arial" panose="020B0604020202020204" pitchFamily="34" charset="0"/>
                <a:cs typeface="Arial" panose="020B0604020202020204" pitchFamily="34" charset="0"/>
              </a:rPr>
              <a:t>Circadian Rhythm</a:t>
            </a:r>
          </a:p>
          <a:p>
            <a:pPr marL="388620" indent="-342900">
              <a:spcBef>
                <a:spcPts val="600"/>
              </a:spcBef>
            </a:pPr>
            <a:r>
              <a:rPr lang="en-US" sz="2400" dirty="0">
                <a:latin typeface="Arial" panose="020B0604020202020204" pitchFamily="34" charset="0"/>
                <a:cs typeface="Arial" panose="020B0604020202020204" pitchFamily="34" charset="0"/>
              </a:rPr>
              <a:t>“Internal clock”</a:t>
            </a:r>
          </a:p>
          <a:p>
            <a:pPr marL="45720" indent="0">
              <a:spcBef>
                <a:spcPts val="600"/>
              </a:spcBef>
              <a:buNone/>
            </a:pPr>
            <a:endParaRPr lang="en-US" sz="2400" b="1" dirty="0">
              <a:latin typeface="Arial" panose="020B0604020202020204" pitchFamily="34" charset="0"/>
              <a:cs typeface="Arial" panose="020B0604020202020204" pitchFamily="34" charset="0"/>
            </a:endParaRPr>
          </a:p>
          <a:p>
            <a:pPr marL="45720" indent="0">
              <a:spcBef>
                <a:spcPts val="600"/>
              </a:spcBef>
              <a:buNone/>
            </a:pPr>
            <a:r>
              <a:rPr lang="en-US" sz="2400" b="1" dirty="0">
                <a:latin typeface="Arial" panose="020B0604020202020204" pitchFamily="34" charset="0"/>
                <a:cs typeface="Arial" panose="020B0604020202020204" pitchFamily="34" charset="0"/>
              </a:rPr>
              <a:t>Hormones/Cues</a:t>
            </a:r>
          </a:p>
          <a:p>
            <a:pPr marL="388620" indent="-342900">
              <a:spcBef>
                <a:spcPts val="600"/>
              </a:spcBef>
            </a:pPr>
            <a:r>
              <a:rPr lang="en-US" sz="2400" dirty="0">
                <a:latin typeface="Arial" panose="020B0604020202020204" pitchFamily="34" charset="0"/>
                <a:cs typeface="Arial" panose="020B0604020202020204" pitchFamily="34" charset="0"/>
              </a:rPr>
              <a:t>Light suppresses melatonin production during the day</a:t>
            </a:r>
          </a:p>
          <a:p>
            <a:pPr marL="45720" indent="0">
              <a:spcBef>
                <a:spcPts val="600"/>
              </a:spcBef>
              <a:buNone/>
            </a:pPr>
            <a:endParaRPr lang="en-US" sz="2400" b="1" dirty="0">
              <a:latin typeface="Arial" panose="020B0604020202020204" pitchFamily="34" charset="0"/>
              <a:cs typeface="Arial" panose="020B0604020202020204" pitchFamily="34" charset="0"/>
            </a:endParaRPr>
          </a:p>
          <a:p>
            <a:pPr marL="45720" indent="0">
              <a:spcBef>
                <a:spcPts val="600"/>
              </a:spcBef>
              <a:buNone/>
            </a:pPr>
            <a:r>
              <a:rPr lang="en-US" sz="2400" b="1" dirty="0">
                <a:latin typeface="Arial" panose="020B0604020202020204" pitchFamily="34" charset="0"/>
                <a:cs typeface="Arial" panose="020B0604020202020204" pitchFamily="34" charset="0"/>
              </a:rPr>
              <a:t>Homeostatic Sleep Drive</a:t>
            </a:r>
          </a:p>
          <a:p>
            <a:pPr marL="388620" indent="-342900">
              <a:spcBef>
                <a:spcPts val="600"/>
              </a:spcBef>
            </a:pPr>
            <a:r>
              <a:rPr lang="en-US" sz="2400" dirty="0">
                <a:latin typeface="Arial" panose="020B0604020202020204" pitchFamily="34" charset="0"/>
                <a:cs typeface="Arial" panose="020B0604020202020204" pitchFamily="34" charset="0"/>
              </a:rPr>
              <a:t>Building need to sleep during periods of wakefulness</a:t>
            </a:r>
          </a:p>
          <a:p>
            <a:pPr marL="388620" indent="-342900">
              <a:spcBef>
                <a:spcPts val="600"/>
              </a:spcBef>
            </a:pPr>
            <a:endParaRPr lang="en-US" sz="2400" dirty="0">
              <a:latin typeface="Arial" panose="020B0604020202020204" pitchFamily="34" charset="0"/>
              <a:cs typeface="Arial" panose="020B0604020202020204" pitchFamily="34" charset="0"/>
            </a:endParaRPr>
          </a:p>
          <a:p>
            <a:pPr marL="45720" indent="0">
              <a:spcBef>
                <a:spcPts val="600"/>
              </a:spcBef>
              <a:buNone/>
            </a:pPr>
            <a:endParaRPr lang="en-US" sz="2400" dirty="0">
              <a:latin typeface="Arial" panose="020B0604020202020204" pitchFamily="34" charset="0"/>
              <a:cs typeface="Arial" panose="020B0604020202020204" pitchFamily="34" charset="0"/>
            </a:endParaRPr>
          </a:p>
          <a:p>
            <a:pPr marL="45720" indent="0">
              <a:spcBef>
                <a:spcPts val="0"/>
              </a:spcBef>
              <a:buNone/>
            </a:pPr>
            <a:endParaRPr lang="en-US" sz="2400" dirty="0">
              <a:latin typeface="Arial" panose="020B0604020202020204" pitchFamily="34" charset="0"/>
              <a:cs typeface="Arial" panose="020B0604020202020204" pitchFamily="34" charset="0"/>
            </a:endParaRPr>
          </a:p>
          <a:p>
            <a:pPr marL="45720" indent="0">
              <a:spcBef>
                <a:spcPts val="0"/>
              </a:spcBef>
              <a:buNone/>
            </a:pPr>
            <a:endParaRPr lang="en-US" dirty="0"/>
          </a:p>
        </p:txBody>
      </p:sp>
      <p:sp>
        <p:nvSpPr>
          <p:cNvPr id="7" name="SMARTInkShape-1"/>
          <p:cNvSpPr/>
          <p:nvPr>
            <p:custDataLst>
              <p:tags r:id="rId1"/>
            </p:custDataLst>
          </p:nvPr>
        </p:nvSpPr>
        <p:spPr>
          <a:xfrm>
            <a:off x="-1384300" y="5524501"/>
            <a:ext cx="25401" cy="6351"/>
          </a:xfrm>
          <a:custGeom>
            <a:avLst/>
            <a:gdLst/>
            <a:ahLst/>
            <a:cxnLst/>
            <a:rect l="0" t="0" r="0" b="0"/>
            <a:pathLst>
              <a:path w="25401" h="6351">
                <a:moveTo>
                  <a:pt x="25400" y="0"/>
                </a:moveTo>
                <a:lnTo>
                  <a:pt x="25400" y="0"/>
                </a:lnTo>
                <a:lnTo>
                  <a:pt x="0" y="6350"/>
                </a:lnTo>
              </a:path>
            </a:pathLst>
          </a:custGeom>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a:extLst>
              <a:ext uri="{FF2B5EF4-FFF2-40B4-BE49-F238E27FC236}">
                <a16:creationId xmlns:a16="http://schemas.microsoft.com/office/drawing/2014/main" id="{214F2739-394F-4BF9-883C-332E3DACB50E}"/>
              </a:ext>
            </a:extLst>
          </p:cNvPr>
          <p:cNvPicPr>
            <a:picLocks noChangeAspect="1"/>
          </p:cNvPicPr>
          <p:nvPr/>
        </p:nvPicPr>
        <p:blipFill>
          <a:blip r:embed="rId4"/>
          <a:stretch>
            <a:fillRect/>
          </a:stretch>
        </p:blipFill>
        <p:spPr>
          <a:xfrm>
            <a:off x="5396889" y="1543037"/>
            <a:ext cx="6467452" cy="3680664"/>
          </a:xfrm>
          <a:prstGeom prst="rect">
            <a:avLst/>
          </a:prstGeom>
        </p:spPr>
      </p:pic>
      <p:sp>
        <p:nvSpPr>
          <p:cNvPr id="9" name="Rectangle 8">
            <a:extLst>
              <a:ext uri="{FF2B5EF4-FFF2-40B4-BE49-F238E27FC236}">
                <a16:creationId xmlns:a16="http://schemas.microsoft.com/office/drawing/2014/main" id="{9C653A4A-4415-4984-91DA-35CA3F471036}"/>
              </a:ext>
            </a:extLst>
          </p:cNvPr>
          <p:cNvSpPr/>
          <p:nvPr/>
        </p:nvSpPr>
        <p:spPr>
          <a:xfrm>
            <a:off x="5325769" y="3645423"/>
            <a:ext cx="2965446" cy="523220"/>
          </a:xfrm>
          <a:prstGeom prst="rect">
            <a:avLst/>
          </a:prstGeom>
        </p:spPr>
        <p:txBody>
          <a:bodyPr wrap="square">
            <a:spAutoFit/>
          </a:bodyPr>
          <a:lstStyle/>
          <a:p>
            <a:r>
              <a:rPr lang="en-US" sz="1400" dirty="0" err="1"/>
              <a:t>Bubenik</a:t>
            </a:r>
            <a:r>
              <a:rPr lang="en-US" sz="1400" dirty="0"/>
              <a:t>, G. A. J. Physiol. </a:t>
            </a:r>
            <a:r>
              <a:rPr lang="en-US" sz="1400" dirty="0" err="1"/>
              <a:t>Pharmacol</a:t>
            </a:r>
            <a:r>
              <a:rPr lang="en-US" sz="1400" dirty="0"/>
              <a:t>. 58 (Suppl. 6), 23–52 (2007).</a:t>
            </a:r>
          </a:p>
        </p:txBody>
      </p:sp>
      <p:sp>
        <p:nvSpPr>
          <p:cNvPr id="10" name="Rectangle 9">
            <a:extLst>
              <a:ext uri="{FF2B5EF4-FFF2-40B4-BE49-F238E27FC236}">
                <a16:creationId xmlns:a16="http://schemas.microsoft.com/office/drawing/2014/main" id="{0343C0A3-F6D9-4BA2-85C3-569F5ED54397}"/>
              </a:ext>
            </a:extLst>
          </p:cNvPr>
          <p:cNvSpPr/>
          <p:nvPr/>
        </p:nvSpPr>
        <p:spPr>
          <a:xfrm>
            <a:off x="7807960" y="5223702"/>
            <a:ext cx="6286500" cy="307777"/>
          </a:xfrm>
          <a:prstGeom prst="rect">
            <a:avLst/>
          </a:prstGeom>
        </p:spPr>
        <p:txBody>
          <a:bodyPr wrap="square">
            <a:spAutoFit/>
          </a:bodyPr>
          <a:lstStyle/>
          <a:p>
            <a:r>
              <a:rPr lang="en-US" sz="1400" dirty="0"/>
              <a:t>https://www.howsleepworks.com/images/melatonin.jpg</a:t>
            </a:r>
          </a:p>
        </p:txBody>
      </p:sp>
    </p:spTree>
    <p:extLst>
      <p:ext uri="{BB962C8B-B14F-4D97-AF65-F5344CB8AC3E}">
        <p14:creationId xmlns:p14="http://schemas.microsoft.com/office/powerpoint/2010/main" val="384042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1" y="304800"/>
            <a:ext cx="9013824" cy="1143000"/>
          </a:xfrm>
          <a:effectLst/>
        </p:spPr>
        <p:txBody>
          <a:bodyPr>
            <a:normAutofit/>
          </a:bodyPr>
          <a:lstStyle/>
          <a:p>
            <a:pPr algn="ctr"/>
            <a:r>
              <a:rPr lang="en-US" sz="4000" dirty="0">
                <a:effectLst>
                  <a:outerShdw blurRad="38100" dist="38100" dir="2700000" algn="tl">
                    <a:srgbClr val="000000">
                      <a:alpha val="43137"/>
                    </a:srgbClr>
                  </a:outerShdw>
                </a:effectLst>
                <a:latin typeface="+mn-lt"/>
              </a:rPr>
              <a:t>How much sleep should I be getting?</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SMARTInkShape-1"/>
          <p:cNvSpPr/>
          <p:nvPr>
            <p:custDataLst>
              <p:tags r:id="rId1"/>
            </p:custDataLst>
          </p:nvPr>
        </p:nvSpPr>
        <p:spPr>
          <a:xfrm>
            <a:off x="-1384300" y="5524501"/>
            <a:ext cx="25401" cy="6351"/>
          </a:xfrm>
          <a:custGeom>
            <a:avLst/>
            <a:gdLst/>
            <a:ahLst/>
            <a:cxnLst/>
            <a:rect l="0" t="0" r="0" b="0"/>
            <a:pathLst>
              <a:path w="25401" h="6351">
                <a:moveTo>
                  <a:pt x="25400" y="0"/>
                </a:moveTo>
                <a:lnTo>
                  <a:pt x="25400" y="0"/>
                </a:lnTo>
                <a:lnTo>
                  <a:pt x="0" y="6350"/>
                </a:lnTo>
              </a:path>
            </a:pathLst>
          </a:custGeom>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 name="Content Placeholder 9">
            <a:extLst>
              <a:ext uri="{FF2B5EF4-FFF2-40B4-BE49-F238E27FC236}">
                <a16:creationId xmlns:a16="http://schemas.microsoft.com/office/drawing/2014/main" id="{A01B616F-C479-4787-9AB5-CE5A986DFA8E}"/>
              </a:ext>
            </a:extLst>
          </p:cNvPr>
          <p:cNvPicPr>
            <a:picLocks noGrp="1" noChangeAspect="1"/>
          </p:cNvPicPr>
          <p:nvPr>
            <p:ph sz="quarter" idx="13"/>
          </p:nvPr>
        </p:nvPicPr>
        <p:blipFill rotWithShape="1">
          <a:blip r:embed="rId4"/>
          <a:srcRect l="24152" t="25676" r="15957" b="13979"/>
          <a:stretch/>
        </p:blipFill>
        <p:spPr>
          <a:xfrm>
            <a:off x="1951609" y="1355088"/>
            <a:ext cx="8288782" cy="4697730"/>
          </a:xfrm>
        </p:spPr>
      </p:pic>
      <p:sp>
        <p:nvSpPr>
          <p:cNvPr id="12" name="TextBox 11">
            <a:extLst>
              <a:ext uri="{FF2B5EF4-FFF2-40B4-BE49-F238E27FC236}">
                <a16:creationId xmlns:a16="http://schemas.microsoft.com/office/drawing/2014/main" id="{B8FA2F59-4BF2-4FAD-A034-07912A709F40}"/>
              </a:ext>
            </a:extLst>
          </p:cNvPr>
          <p:cNvSpPr txBox="1"/>
          <p:nvPr/>
        </p:nvSpPr>
        <p:spPr>
          <a:xfrm>
            <a:off x="1892300" y="6245423"/>
            <a:ext cx="6791960" cy="307777"/>
          </a:xfrm>
          <a:prstGeom prst="rect">
            <a:avLst/>
          </a:prstGeom>
          <a:noFill/>
        </p:spPr>
        <p:txBody>
          <a:bodyPr wrap="square">
            <a:spAutoFit/>
          </a:bodyPr>
          <a:lstStyle/>
          <a:p>
            <a:r>
              <a:rPr lang="en-US" sz="1400" dirty="0"/>
              <a:t>https://www.sleepfoundation.org/how-sleep-works/how-much-sleep-do-we-really-need</a:t>
            </a:r>
          </a:p>
        </p:txBody>
      </p:sp>
    </p:spTree>
    <p:extLst>
      <p:ext uri="{BB962C8B-B14F-4D97-AF65-F5344CB8AC3E}">
        <p14:creationId xmlns:p14="http://schemas.microsoft.com/office/powerpoint/2010/main" val="386517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22" name="Picture 3">
            <a:extLst>
              <a:ext uri="{FF2B5EF4-FFF2-40B4-BE49-F238E27FC236}">
                <a16:creationId xmlns:a16="http://schemas.microsoft.com/office/drawing/2014/main" id="{4AE455A1-E235-436B-B93C-C13715323E92}"/>
              </a:ext>
            </a:extLst>
          </p:cNvPr>
          <p:cNvPicPr>
            <a:picLocks noChangeAspect="1"/>
          </p:cNvPicPr>
          <p:nvPr/>
        </p:nvPicPr>
        <p:blipFill rotWithShape="1">
          <a:blip r:embed="rId2">
            <a:alphaModFix amt="40000"/>
          </a:blip>
          <a:srcRect t="15710" r="-1" b="-1"/>
          <a:stretch/>
        </p:blipFill>
        <p:spPr>
          <a:xfrm>
            <a:off x="-1526" y="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A1F965E-E9D0-42EC-B4D7-FF193523E352}"/>
              </a:ext>
            </a:extLst>
          </p:cNvPr>
          <p:cNvSpPr>
            <a:spLocks noGrp="1"/>
          </p:cNvSpPr>
          <p:nvPr>
            <p:ph type="ctrTitle"/>
          </p:nvPr>
        </p:nvSpPr>
        <p:spPr>
          <a:xfrm>
            <a:off x="924821" y="964815"/>
            <a:ext cx="10496773" cy="2387600"/>
          </a:xfrm>
        </p:spPr>
        <p:txBody>
          <a:bodyPr>
            <a:noAutofit/>
          </a:bodyPr>
          <a:lstStyle/>
          <a:p>
            <a:r>
              <a:rPr lang="en-US" sz="4000" dirty="0">
                <a:solidFill>
                  <a:srgbClr val="FFFFFF"/>
                </a:solidFill>
              </a:rPr>
              <a:t>When Sleep Becomes a Challenge</a:t>
            </a:r>
          </a:p>
        </p:txBody>
      </p:sp>
    </p:spTree>
    <p:extLst>
      <p:ext uri="{BB962C8B-B14F-4D97-AF65-F5344CB8AC3E}">
        <p14:creationId xmlns:p14="http://schemas.microsoft.com/office/powerpoint/2010/main" val="298697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300" y="295275"/>
            <a:ext cx="8648701" cy="1143000"/>
          </a:xfrm>
          <a:effectLst/>
        </p:spPr>
        <p:txBody>
          <a:bodyPr>
            <a:normAutofit/>
          </a:bodyPr>
          <a:lstStyle/>
          <a:p>
            <a:pPr algn="ctr"/>
            <a:r>
              <a:rPr lang="en-US" sz="4000" dirty="0">
                <a:effectLst>
                  <a:outerShdw blurRad="38100" dist="38100" dir="2700000" algn="tl">
                    <a:srgbClr val="000000">
                      <a:alpha val="43137"/>
                    </a:srgbClr>
                  </a:outerShdw>
                </a:effectLst>
                <a:latin typeface="+mn-lt"/>
              </a:rPr>
              <a:t>What do we mean by sleep disturbance?</a:t>
            </a:r>
          </a:p>
        </p:txBody>
      </p:sp>
      <p:sp>
        <p:nvSpPr>
          <p:cNvPr id="3" name="Content Placeholder 2"/>
          <p:cNvSpPr>
            <a:spLocks noGrp="1"/>
          </p:cNvSpPr>
          <p:nvPr>
            <p:ph sz="quarter" idx="13"/>
          </p:nvPr>
        </p:nvSpPr>
        <p:spPr>
          <a:xfrm>
            <a:off x="561975" y="1098550"/>
            <a:ext cx="10896600" cy="5638800"/>
          </a:xfrm>
        </p:spPr>
        <p:txBody>
          <a:bodyPr>
            <a:noAutofit/>
          </a:bodyPr>
          <a:lstStyle/>
          <a:p>
            <a:pPr>
              <a:spcBef>
                <a:spcPts val="0"/>
              </a:spcBef>
            </a:pPr>
            <a:endParaRPr lang="en-US" sz="2400" b="1" dirty="0"/>
          </a:p>
          <a:p>
            <a:pPr marL="0" indent="0" algn="ctr">
              <a:spcBef>
                <a:spcPts val="0"/>
              </a:spcBef>
              <a:buNone/>
            </a:pPr>
            <a:r>
              <a:rPr lang="en-US" sz="2400" b="1" dirty="0"/>
              <a:t>Sleep-Wake Disorders in DSM-5:</a:t>
            </a:r>
          </a:p>
          <a:p>
            <a:pPr marL="0" indent="0">
              <a:spcBef>
                <a:spcPts val="0"/>
              </a:spcBef>
              <a:buNone/>
            </a:pPr>
            <a:endParaRPr lang="en-US" sz="2400" b="1" dirty="0"/>
          </a:p>
          <a:p>
            <a:pPr marL="0" indent="0">
              <a:spcBef>
                <a:spcPts val="0"/>
              </a:spcBef>
              <a:buNone/>
            </a:pPr>
            <a:r>
              <a:rPr lang="en-US" sz="2400" b="1" dirty="0"/>
              <a:t>Dyssomnias</a:t>
            </a:r>
            <a:r>
              <a:rPr lang="en-US" sz="2400" dirty="0"/>
              <a:t>: difficulty initiating or maintaining sleep, excessive daytime sleepiness</a:t>
            </a:r>
          </a:p>
          <a:p>
            <a:pPr lvl="1">
              <a:spcBef>
                <a:spcPts val="0"/>
              </a:spcBef>
              <a:buFont typeface="Courier New" panose="02070309020205020404" pitchFamily="49" charset="0"/>
              <a:buChar char="o"/>
            </a:pPr>
            <a:r>
              <a:rPr lang="en-US" sz="2400" dirty="0"/>
              <a:t>Insomnia</a:t>
            </a:r>
          </a:p>
          <a:p>
            <a:pPr lvl="1">
              <a:spcBef>
                <a:spcPts val="0"/>
              </a:spcBef>
              <a:buFont typeface="Courier New" panose="02070309020205020404" pitchFamily="49" charset="0"/>
              <a:buChar char="o"/>
            </a:pPr>
            <a:r>
              <a:rPr lang="en-US" sz="2400" dirty="0"/>
              <a:t>Hypersomnia</a:t>
            </a:r>
          </a:p>
          <a:p>
            <a:pPr lvl="1">
              <a:spcBef>
                <a:spcPts val="0"/>
              </a:spcBef>
              <a:buFont typeface="Courier New" panose="02070309020205020404" pitchFamily="49" charset="0"/>
              <a:buChar char="o"/>
            </a:pPr>
            <a:r>
              <a:rPr lang="en-US" sz="2400" dirty="0"/>
              <a:t>Circadian rhythm problems</a:t>
            </a:r>
          </a:p>
          <a:p>
            <a:pPr lvl="1">
              <a:spcBef>
                <a:spcPts val="0"/>
              </a:spcBef>
              <a:buFont typeface="Courier New" panose="02070309020205020404" pitchFamily="49" charset="0"/>
              <a:buChar char="o"/>
            </a:pPr>
            <a:r>
              <a:rPr lang="en-US" sz="2400" dirty="0"/>
              <a:t>Breathing-related disorders</a:t>
            </a:r>
          </a:p>
          <a:p>
            <a:pPr lvl="1">
              <a:spcBef>
                <a:spcPts val="0"/>
              </a:spcBef>
              <a:buFont typeface="Courier New" panose="02070309020205020404" pitchFamily="49" charset="0"/>
              <a:buChar char="o"/>
            </a:pPr>
            <a:r>
              <a:rPr lang="en-US" sz="2400" dirty="0"/>
              <a:t>Narcolepsy</a:t>
            </a:r>
          </a:p>
          <a:p>
            <a:pPr lvl="1">
              <a:spcBef>
                <a:spcPts val="0"/>
              </a:spcBef>
              <a:buFont typeface="Courier New" panose="02070309020205020404" pitchFamily="49" charset="0"/>
              <a:buChar char="o"/>
            </a:pPr>
            <a:r>
              <a:rPr lang="en-US" sz="2400" dirty="0"/>
              <a:t>Restless legs syndrome</a:t>
            </a:r>
          </a:p>
          <a:p>
            <a:pPr marL="0" indent="0">
              <a:spcBef>
                <a:spcPts val="0"/>
              </a:spcBef>
              <a:buNone/>
            </a:pPr>
            <a:endParaRPr lang="en-US" sz="2400" dirty="0"/>
          </a:p>
          <a:p>
            <a:pPr marL="0" indent="0">
              <a:spcBef>
                <a:spcPts val="0"/>
              </a:spcBef>
              <a:buNone/>
            </a:pPr>
            <a:r>
              <a:rPr lang="en-US" sz="2400" b="1" dirty="0"/>
              <a:t>Parasomnias</a:t>
            </a:r>
            <a:r>
              <a:rPr lang="en-US" sz="2400" dirty="0"/>
              <a:t>: disruption of sleep states, abnormal sleep behaviors</a:t>
            </a:r>
          </a:p>
          <a:p>
            <a:pPr lvl="1">
              <a:spcBef>
                <a:spcPts val="0"/>
              </a:spcBef>
              <a:buFont typeface="Courier New" panose="02070309020205020404" pitchFamily="49" charset="0"/>
              <a:buChar char="o"/>
            </a:pPr>
            <a:r>
              <a:rPr lang="en-US" sz="2400" dirty="0"/>
              <a:t>Sleep bruxism</a:t>
            </a:r>
          </a:p>
          <a:p>
            <a:pPr lvl="1">
              <a:spcBef>
                <a:spcPts val="0"/>
              </a:spcBef>
              <a:buFont typeface="Courier New" panose="02070309020205020404" pitchFamily="49" charset="0"/>
              <a:buChar char="o"/>
            </a:pPr>
            <a:r>
              <a:rPr lang="en-US" sz="2400" dirty="0"/>
              <a:t>Sleep enuresis</a:t>
            </a:r>
          </a:p>
          <a:p>
            <a:pPr lvl="1">
              <a:spcBef>
                <a:spcPts val="0"/>
              </a:spcBef>
              <a:buFont typeface="Courier New" panose="02070309020205020404" pitchFamily="49" charset="0"/>
              <a:buChar char="o"/>
            </a:pPr>
            <a:r>
              <a:rPr lang="en-US" sz="2400" dirty="0"/>
              <a:t>Sleep walking</a:t>
            </a:r>
          </a:p>
          <a:p>
            <a:pPr lvl="1">
              <a:spcBef>
                <a:spcPts val="0"/>
              </a:spcBef>
              <a:buFont typeface="Courier New" panose="02070309020205020404" pitchFamily="49" charset="0"/>
              <a:buChar char="o"/>
            </a:pPr>
            <a:r>
              <a:rPr lang="en-US" sz="2400" dirty="0"/>
              <a:t>Night terrors</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Cloud 4">
            <a:extLst>
              <a:ext uri="{FF2B5EF4-FFF2-40B4-BE49-F238E27FC236}">
                <a16:creationId xmlns:a16="http://schemas.microsoft.com/office/drawing/2014/main" id="{DF326325-2A8A-463B-8212-7D58FC91D04E}"/>
              </a:ext>
            </a:extLst>
          </p:cNvPr>
          <p:cNvSpPr/>
          <p:nvPr/>
        </p:nvSpPr>
        <p:spPr>
          <a:xfrm>
            <a:off x="1146176" y="1200150"/>
            <a:ext cx="9693274" cy="51879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Ultimately,</a:t>
            </a:r>
          </a:p>
          <a:p>
            <a:pPr algn="ctr"/>
            <a:r>
              <a:rPr lang="en-US" sz="3200" dirty="0"/>
              <a:t>is sleep a significant problem, </a:t>
            </a:r>
          </a:p>
          <a:p>
            <a:pPr algn="ctr"/>
            <a:r>
              <a:rPr lang="en-US" sz="3200" dirty="0"/>
              <a:t>and is it causing distress and/or functional impairment?</a:t>
            </a:r>
          </a:p>
        </p:txBody>
      </p:sp>
    </p:spTree>
    <p:extLst>
      <p:ext uri="{BB962C8B-B14F-4D97-AF65-F5344CB8AC3E}">
        <p14:creationId xmlns:p14="http://schemas.microsoft.com/office/powerpoint/2010/main" val="3729629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ConfettiVTI">
  <a:themeElements>
    <a:clrScheme name="AnalogousFromLightSeedLeftStep">
      <a:dk1>
        <a:srgbClr val="000000"/>
      </a:dk1>
      <a:lt1>
        <a:srgbClr val="FFFFFF"/>
      </a:lt1>
      <a:dk2>
        <a:srgbClr val="243541"/>
      </a:dk2>
      <a:lt2>
        <a:srgbClr val="E8E7E2"/>
      </a:lt2>
      <a:accent1>
        <a:srgbClr val="7D8FDF"/>
      </a:accent1>
      <a:accent2>
        <a:srgbClr val="60A8D8"/>
      </a:accent2>
      <a:accent3>
        <a:srgbClr val="60B2B0"/>
      </a:accent3>
      <a:accent4>
        <a:srgbClr val="51B68B"/>
      </a:accent4>
      <a:accent5>
        <a:srgbClr val="53B662"/>
      </a:accent5>
      <a:accent6>
        <a:srgbClr val="6BB450"/>
      </a:accent6>
      <a:hlink>
        <a:srgbClr val="8D8355"/>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2869</Words>
  <Application>Microsoft Office PowerPoint</Application>
  <PresentationFormat>Widescreen</PresentationFormat>
  <Paragraphs>420</Paragraphs>
  <Slides>42</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Courier New</vt:lpstr>
      <vt:lpstr>Georgia</vt:lpstr>
      <vt:lpstr>Gill Sans Nova</vt:lpstr>
      <vt:lpstr>Wingdings</vt:lpstr>
      <vt:lpstr>ConfettiVTI</vt:lpstr>
      <vt:lpstr>Evaluation and Treatment of Sleep Challenges  Among Individuals with  Neurodevelopmental Differences</vt:lpstr>
      <vt:lpstr>Objectives</vt:lpstr>
      <vt:lpstr>Let’s Talk About Sleep Basics</vt:lpstr>
      <vt:lpstr>Significance of Sleep</vt:lpstr>
      <vt:lpstr>Mechanics of Sleep</vt:lpstr>
      <vt:lpstr>Mechanics of Sleep</vt:lpstr>
      <vt:lpstr>How much sleep should I be getting?</vt:lpstr>
      <vt:lpstr>When Sleep Becomes a Challenge</vt:lpstr>
      <vt:lpstr>What do we mean by sleep disturbance?</vt:lpstr>
      <vt:lpstr>Causes of Sleep Problems</vt:lpstr>
      <vt:lpstr>Causes of Sleep Problems</vt:lpstr>
      <vt:lpstr>Sleep Disturbance is Common</vt:lpstr>
      <vt:lpstr>…and even more common for some</vt:lpstr>
      <vt:lpstr>Down Syndrome</vt:lpstr>
      <vt:lpstr>Autism</vt:lpstr>
      <vt:lpstr>Cerebral Palsy</vt:lpstr>
      <vt:lpstr>Prader-Willi Syndrome</vt:lpstr>
      <vt:lpstr>Sleep Disturbances within I/DD Populations</vt:lpstr>
      <vt:lpstr>PowerPoint Presentation</vt:lpstr>
      <vt:lpstr>Evaluating Sleep Concerns</vt:lpstr>
      <vt:lpstr>Practice Guidelines (for ASD)</vt:lpstr>
      <vt:lpstr>Screening and Assessment</vt:lpstr>
      <vt:lpstr>Sleep Interviewing and History</vt:lpstr>
      <vt:lpstr>Sleep Interviewing and History</vt:lpstr>
      <vt:lpstr>Sleep Interviewing and History</vt:lpstr>
      <vt:lpstr>Sleep Interviewing and History</vt:lpstr>
      <vt:lpstr>Sleep Diaries</vt:lpstr>
      <vt:lpstr>Sleep Diaries</vt:lpstr>
      <vt:lpstr>Actigraphy</vt:lpstr>
      <vt:lpstr>Polysomnography (PSG)</vt:lpstr>
      <vt:lpstr>Addressing Sleep Problems</vt:lpstr>
      <vt:lpstr>Behavioral Sleep Interventions</vt:lpstr>
      <vt:lpstr>Maintaining Good Sleep Hygiene</vt:lpstr>
      <vt:lpstr>Behavioral Sleep Training</vt:lpstr>
      <vt:lpstr>Additional Considerations</vt:lpstr>
      <vt:lpstr>Cognitive-Behavioral Interventions for Insomnia</vt:lpstr>
      <vt:lpstr>Cognitive-Behavioral Interventions for Insomnia</vt:lpstr>
      <vt:lpstr>Interventions for Circadian Rhythm Problems </vt:lpstr>
      <vt:lpstr>Addressing Nighttime Toileting Concerns</vt:lpstr>
      <vt:lpstr>Medical Interventions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2021-03-15T18:45:21Z</dcterms:created>
  <dcterms:modified xsi:type="dcterms:W3CDTF">2021-03-15T18:45:29Z</dcterms:modified>
</cp:coreProperties>
</file>